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3E_674BFB8.xml" ContentType="application/vnd.ms-powerpoint.comments+xml"/>
  <Override PartName="/ppt/comments/modernComment_114_46558224.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64_22C48DD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72" r:id="rId5"/>
    <p:sldMasterId id="2147483648" r:id="rId6"/>
  </p:sldMasterIdLst>
  <p:notesMasterIdLst>
    <p:notesMasterId r:id="rId46"/>
  </p:notesMasterIdLst>
  <p:sldIdLst>
    <p:sldId id="329" r:id="rId7"/>
    <p:sldId id="339" r:id="rId8"/>
    <p:sldId id="308" r:id="rId9"/>
    <p:sldId id="264" r:id="rId10"/>
    <p:sldId id="267" r:id="rId11"/>
    <p:sldId id="263" r:id="rId12"/>
    <p:sldId id="265" r:id="rId13"/>
    <p:sldId id="340" r:id="rId14"/>
    <p:sldId id="341" r:id="rId15"/>
    <p:sldId id="333" r:id="rId16"/>
    <p:sldId id="318" r:id="rId17"/>
    <p:sldId id="304" r:id="rId18"/>
    <p:sldId id="299" r:id="rId19"/>
    <p:sldId id="344" r:id="rId20"/>
    <p:sldId id="343" r:id="rId21"/>
    <p:sldId id="342" r:id="rId22"/>
    <p:sldId id="274" r:id="rId23"/>
    <p:sldId id="276" r:id="rId24"/>
    <p:sldId id="324" r:id="rId25"/>
    <p:sldId id="358" r:id="rId26"/>
    <p:sldId id="321" r:id="rId27"/>
    <p:sldId id="323" r:id="rId28"/>
    <p:sldId id="322" r:id="rId29"/>
    <p:sldId id="303" r:id="rId30"/>
    <p:sldId id="292" r:id="rId31"/>
    <p:sldId id="312" r:id="rId32"/>
    <p:sldId id="338" r:id="rId33"/>
    <p:sldId id="337" r:id="rId34"/>
    <p:sldId id="287" r:id="rId35"/>
    <p:sldId id="353" r:id="rId36"/>
    <p:sldId id="352" r:id="rId37"/>
    <p:sldId id="357" r:id="rId38"/>
    <p:sldId id="355" r:id="rId39"/>
    <p:sldId id="295" r:id="rId40"/>
    <p:sldId id="356" r:id="rId41"/>
    <p:sldId id="354" r:id="rId42"/>
    <p:sldId id="347" r:id="rId43"/>
    <p:sldId id="327" r:id="rId44"/>
    <p:sldId id="33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088476-11AE-4684-8842-5ED00D1AC7A2}">
          <p14:sldIdLst>
            <p14:sldId id="329"/>
            <p14:sldId id="339"/>
            <p14:sldId id="308"/>
            <p14:sldId id="264"/>
            <p14:sldId id="267"/>
            <p14:sldId id="263"/>
            <p14:sldId id="265"/>
            <p14:sldId id="340"/>
            <p14:sldId id="341"/>
            <p14:sldId id="333"/>
            <p14:sldId id="318"/>
            <p14:sldId id="304"/>
            <p14:sldId id="299"/>
            <p14:sldId id="344"/>
            <p14:sldId id="343"/>
            <p14:sldId id="342"/>
            <p14:sldId id="274"/>
            <p14:sldId id="276"/>
            <p14:sldId id="324"/>
            <p14:sldId id="358"/>
            <p14:sldId id="321"/>
            <p14:sldId id="323"/>
            <p14:sldId id="322"/>
            <p14:sldId id="303"/>
            <p14:sldId id="292"/>
            <p14:sldId id="312"/>
            <p14:sldId id="338"/>
            <p14:sldId id="337"/>
            <p14:sldId id="287"/>
            <p14:sldId id="353"/>
            <p14:sldId id="352"/>
            <p14:sldId id="357"/>
            <p14:sldId id="355"/>
            <p14:sldId id="295"/>
            <p14:sldId id="356"/>
            <p14:sldId id="354"/>
            <p14:sldId id="347"/>
            <p14:sldId id="327"/>
            <p14:sldId id="332"/>
          </p14:sldIdLst>
        </p14:section>
        <p14:section name="Parking Lot" id="{C27C53D3-C24C-47FF-8604-94B016F252D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D39212-5FA8-55E6-4344-C138EBAEB182}" name="Maria Argoti" initials="MA" userId="S::margoti@workbetternow.com::be936583-2161-4a02-9699-e28cbb24af9c" providerId="AD"/>
  <p188:author id="{9DFC5145-0B6B-46EC-761A-FFE7C017C544}" name="Robert Levin" initials="RL" userId="S::rlevin@workbetternow.com::c2ac0819-466f-489d-8e22-28a5c956728e" providerId="AD"/>
  <p188:author id="{5C34C77E-95E9-210B-DE71-68F46075EFFB}" name="Gabriela  Ortiz" initials="GO" userId="S::gortiz@workbetternow.com::245f5a5f-9d97-4732-b48e-0257d01dda01" providerId="AD"/>
  <p188:author id="{9DDBC688-2651-6618-0427-EA08FE59707C}" name="Gabriela Seminario" initials="GS" userId="S::gseminario@workbetternow.com::4ccf3ff4-a593-44ea-8985-35ff267c76a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847"/>
    <a:srgbClr val="0E5B7A"/>
    <a:srgbClr val="88DDFF"/>
    <a:srgbClr val="0E5D7C"/>
    <a:srgbClr val="009CDF"/>
    <a:srgbClr val="007394"/>
    <a:srgbClr val="4991AB"/>
    <a:srgbClr val="4CCF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10B43-0588-FDC5-8FED-3769F61EA5D6}" v="21" dt="2024-05-14T20:00:08.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1013"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a Seminario" userId="S::gseminario@workbetternow.com::4ccf3ff4-a593-44ea-8985-35ff267c76a7" providerId="AD" clId="Web-{72710B43-0588-FDC5-8FED-3769F61EA5D6}"/>
    <pc:docChg chg="modSld">
      <pc:chgData name="Gabriela Seminario" userId="S::gseminario@workbetternow.com::4ccf3ff4-a593-44ea-8985-35ff267c76a7" providerId="AD" clId="Web-{72710B43-0588-FDC5-8FED-3769F61EA5D6}" dt="2024-05-14T20:00:08.760" v="19" actId="14100"/>
      <pc:docMkLst>
        <pc:docMk/>
      </pc:docMkLst>
      <pc:sldChg chg="modSp">
        <pc:chgData name="Gabriela Seminario" userId="S::gseminario@workbetternow.com::4ccf3ff4-a593-44ea-8985-35ff267c76a7" providerId="AD" clId="Web-{72710B43-0588-FDC5-8FED-3769F61EA5D6}" dt="2024-05-14T20:00:08.760" v="19" actId="14100"/>
        <pc:sldMkLst>
          <pc:docMk/>
          <pc:sldMk cId="3313900792" sldId="263"/>
        </pc:sldMkLst>
        <pc:spChg chg="mod">
          <ac:chgData name="Gabriela Seminario" userId="S::gseminario@workbetternow.com::4ccf3ff4-a593-44ea-8985-35ff267c76a7" providerId="AD" clId="Web-{72710B43-0588-FDC5-8FED-3769F61EA5D6}" dt="2024-05-14T20:00:08.760" v="19" actId="14100"/>
          <ac:spMkLst>
            <pc:docMk/>
            <pc:sldMk cId="3313900792" sldId="263"/>
            <ac:spMk id="9" creationId="{00000000-0000-0000-0000-000000000000}"/>
          </ac:spMkLst>
        </pc:spChg>
      </pc:sldChg>
    </pc:docChg>
  </pc:docChgLst>
  <pc:docChgLst>
    <pc:chgData name="Gabriela Seminario" userId="S::gseminario@workbetternow.com::4ccf3ff4-a593-44ea-8985-35ff267c76a7" providerId="AD" clId="Web-{6EC4E193-8179-682D-C739-7BFFC800145C}"/>
    <pc:docChg chg="modSld">
      <pc:chgData name="Gabriela Seminario" userId="S::gseminario@workbetternow.com::4ccf3ff4-a593-44ea-8985-35ff267c76a7" providerId="AD" clId="Web-{6EC4E193-8179-682D-C739-7BFFC800145C}" dt="2024-04-25T17:01:22.370" v="70" actId="1076"/>
      <pc:docMkLst>
        <pc:docMk/>
      </pc:docMkLst>
      <pc:sldChg chg="modSp">
        <pc:chgData name="Gabriela Seminario" userId="S::gseminario@workbetternow.com::4ccf3ff4-a593-44ea-8985-35ff267c76a7" providerId="AD" clId="Web-{6EC4E193-8179-682D-C739-7BFFC800145C}" dt="2024-04-25T16:56:35.205" v="59" actId="1076"/>
        <pc:sldMkLst>
          <pc:docMk/>
          <pc:sldMk cId="393711" sldId="304"/>
        </pc:sldMkLst>
        <pc:spChg chg="mod">
          <ac:chgData name="Gabriela Seminario" userId="S::gseminario@workbetternow.com::4ccf3ff4-a593-44ea-8985-35ff267c76a7" providerId="AD" clId="Web-{6EC4E193-8179-682D-C739-7BFFC800145C}" dt="2024-04-25T16:56:27.799" v="56" actId="1076"/>
          <ac:spMkLst>
            <pc:docMk/>
            <pc:sldMk cId="393711" sldId="304"/>
            <ac:spMk id="9" creationId="{7DF71822-4F52-1881-DE8A-BC6D628C0767}"/>
          </ac:spMkLst>
        </pc:spChg>
        <pc:grpChg chg="mod">
          <ac:chgData name="Gabriela Seminario" userId="S::gseminario@workbetternow.com::4ccf3ff4-a593-44ea-8985-35ff267c76a7" providerId="AD" clId="Web-{6EC4E193-8179-682D-C739-7BFFC800145C}" dt="2024-04-25T16:56:35.189" v="57" actId="1076"/>
          <ac:grpSpMkLst>
            <pc:docMk/>
            <pc:sldMk cId="393711" sldId="304"/>
            <ac:grpSpMk id="20" creationId="{8108F8E1-2026-C1E3-880A-C6104E4752E5}"/>
          </ac:grpSpMkLst>
        </pc:grpChg>
        <pc:grpChg chg="mod">
          <ac:chgData name="Gabriela Seminario" userId="S::gseminario@workbetternow.com::4ccf3ff4-a593-44ea-8985-35ff267c76a7" providerId="AD" clId="Web-{6EC4E193-8179-682D-C739-7BFFC800145C}" dt="2024-04-25T16:56:35.205" v="58" actId="1076"/>
          <ac:grpSpMkLst>
            <pc:docMk/>
            <pc:sldMk cId="393711" sldId="304"/>
            <ac:grpSpMk id="21" creationId="{D8DB7A6C-1219-01DA-0227-138330AE8045}"/>
          </ac:grpSpMkLst>
        </pc:grpChg>
        <pc:grpChg chg="mod">
          <ac:chgData name="Gabriela Seminario" userId="S::gseminario@workbetternow.com::4ccf3ff4-a593-44ea-8985-35ff267c76a7" providerId="AD" clId="Web-{6EC4E193-8179-682D-C739-7BFFC800145C}" dt="2024-04-25T16:56:35.205" v="59" actId="1076"/>
          <ac:grpSpMkLst>
            <pc:docMk/>
            <pc:sldMk cId="393711" sldId="304"/>
            <ac:grpSpMk id="22" creationId="{BAD3DF67-D5A5-827E-D979-76A58DB2FD77}"/>
          </ac:grpSpMkLst>
        </pc:grpChg>
        <pc:picChg chg="mod">
          <ac:chgData name="Gabriela Seminario" userId="S::gseminario@workbetternow.com::4ccf3ff4-a593-44ea-8985-35ff267c76a7" providerId="AD" clId="Web-{6EC4E193-8179-682D-C739-7BFFC800145C}" dt="2024-04-25T16:56:23.845" v="55" actId="1076"/>
          <ac:picMkLst>
            <pc:docMk/>
            <pc:sldMk cId="393711" sldId="304"/>
            <ac:picMk id="2" creationId="{CFFD0C4A-85D4-F77A-DE83-9973D8555ECC}"/>
          </ac:picMkLst>
        </pc:picChg>
      </pc:sldChg>
      <pc:sldChg chg="addSp delSp modSp">
        <pc:chgData name="Gabriela Seminario" userId="S::gseminario@workbetternow.com::4ccf3ff4-a593-44ea-8985-35ff267c76a7" providerId="AD" clId="Web-{6EC4E193-8179-682D-C739-7BFFC800145C}" dt="2024-04-25T17:01:22.370" v="70" actId="1076"/>
        <pc:sldMkLst>
          <pc:docMk/>
          <pc:sldMk cId="108314552" sldId="318"/>
        </pc:sldMkLst>
        <pc:spChg chg="mod">
          <ac:chgData name="Gabriela Seminario" userId="S::gseminario@workbetternow.com::4ccf3ff4-a593-44ea-8985-35ff267c76a7" providerId="AD" clId="Web-{6EC4E193-8179-682D-C739-7BFFC800145C}" dt="2024-04-25T16:56:11.595" v="50" actId="1076"/>
          <ac:spMkLst>
            <pc:docMk/>
            <pc:sldMk cId="108314552" sldId="318"/>
            <ac:spMk id="2" creationId="{00000000-0000-0000-0000-000000000000}"/>
          </ac:spMkLst>
        </pc:spChg>
        <pc:spChg chg="mod">
          <ac:chgData name="Gabriela Seminario" userId="S::gseminario@workbetternow.com::4ccf3ff4-a593-44ea-8985-35ff267c76a7" providerId="AD" clId="Web-{6EC4E193-8179-682D-C739-7BFFC800145C}" dt="2024-04-25T16:55:21.359" v="38" actId="1076"/>
          <ac:spMkLst>
            <pc:docMk/>
            <pc:sldMk cId="108314552" sldId="318"/>
            <ac:spMk id="4" creationId="{00000000-0000-0000-0000-000000000000}"/>
          </ac:spMkLst>
        </pc:spChg>
        <pc:spChg chg="mod">
          <ac:chgData name="Gabriela Seminario" userId="S::gseminario@workbetternow.com::4ccf3ff4-a593-44ea-8985-35ff267c76a7" providerId="AD" clId="Web-{6EC4E193-8179-682D-C739-7BFFC800145C}" dt="2024-04-25T17:01:02.494" v="63" actId="20577"/>
          <ac:spMkLst>
            <pc:docMk/>
            <pc:sldMk cId="108314552" sldId="318"/>
            <ac:spMk id="9" creationId="{BAF9FDC0-46AB-BA3B-3AB6-94F29750549D}"/>
          </ac:spMkLst>
        </pc:spChg>
        <pc:spChg chg="mod">
          <ac:chgData name="Gabriela Seminario" userId="S::gseminario@workbetternow.com::4ccf3ff4-a593-44ea-8985-35ff267c76a7" providerId="AD" clId="Web-{6EC4E193-8179-682D-C739-7BFFC800145C}" dt="2024-04-25T16:56:02.173" v="47" actId="1076"/>
          <ac:spMkLst>
            <pc:docMk/>
            <pc:sldMk cId="108314552" sldId="318"/>
            <ac:spMk id="16" creationId="{681B6D49-54FB-E57B-94FC-86E986E7611B}"/>
          </ac:spMkLst>
        </pc:spChg>
        <pc:spChg chg="mod">
          <ac:chgData name="Gabriela Seminario" userId="S::gseminario@workbetternow.com::4ccf3ff4-a593-44ea-8985-35ff267c76a7" providerId="AD" clId="Web-{6EC4E193-8179-682D-C739-7BFFC800145C}" dt="2024-04-25T16:56:02.173" v="46" actId="1076"/>
          <ac:spMkLst>
            <pc:docMk/>
            <pc:sldMk cId="108314552" sldId="318"/>
            <ac:spMk id="18" creationId="{4666E197-B85C-57E2-81D4-05FCB350BC20}"/>
          </ac:spMkLst>
        </pc:spChg>
        <pc:grpChg chg="mod">
          <ac:chgData name="Gabriela Seminario" userId="S::gseminario@workbetternow.com::4ccf3ff4-a593-44ea-8985-35ff267c76a7" providerId="AD" clId="Web-{6EC4E193-8179-682D-C739-7BFFC800145C}" dt="2024-04-25T16:56:08.814" v="49" actId="1076"/>
          <ac:grpSpMkLst>
            <pc:docMk/>
            <pc:sldMk cId="108314552" sldId="318"/>
            <ac:grpSpMk id="10" creationId="{FF8294D0-0430-C5C2-7EA4-3D08CC094943}"/>
          </ac:grpSpMkLst>
        </pc:grpChg>
        <pc:grpChg chg="mod">
          <ac:chgData name="Gabriela Seminario" userId="S::gseminario@workbetternow.com::4ccf3ff4-a593-44ea-8985-35ff267c76a7" providerId="AD" clId="Web-{6EC4E193-8179-682D-C739-7BFFC800145C}" dt="2024-04-25T16:56:06.017" v="48" actId="1076"/>
          <ac:grpSpMkLst>
            <pc:docMk/>
            <pc:sldMk cId="108314552" sldId="318"/>
            <ac:grpSpMk id="14" creationId="{2371F814-5352-AE4D-EC5D-89F75D0A97E3}"/>
          </ac:grpSpMkLst>
        </pc:grpChg>
        <pc:picChg chg="add del mod modCrop">
          <ac:chgData name="Gabriela Seminario" userId="S::gseminario@workbetternow.com::4ccf3ff4-a593-44ea-8985-35ff267c76a7" providerId="AD" clId="Web-{6EC4E193-8179-682D-C739-7BFFC800145C}" dt="2024-04-25T16:56:19.908" v="54"/>
          <ac:picMkLst>
            <pc:docMk/>
            <pc:sldMk cId="108314552" sldId="318"/>
            <ac:picMk id="11" creationId="{33E1720F-38A7-9CA5-61C9-D70BBB99FEC1}"/>
          </ac:picMkLst>
        </pc:picChg>
        <pc:picChg chg="add mod modCrop">
          <ac:chgData name="Gabriela Seminario" userId="S::gseminario@workbetternow.com::4ccf3ff4-a593-44ea-8985-35ff267c76a7" providerId="AD" clId="Web-{6EC4E193-8179-682D-C739-7BFFC800145C}" dt="2024-04-25T17:01:22.370" v="70" actId="1076"/>
          <ac:picMkLst>
            <pc:docMk/>
            <pc:sldMk cId="108314552" sldId="318"/>
            <ac:picMk id="15" creationId="{DBF56D33-E057-032C-1F8F-902A1CB91827}"/>
          </ac:picMkLst>
        </pc:picChg>
      </pc:sldChg>
      <pc:sldChg chg="delSp modSp delAnim">
        <pc:chgData name="Gabriela Seminario" userId="S::gseminario@workbetternow.com::4ccf3ff4-a593-44ea-8985-35ff267c76a7" providerId="AD" clId="Web-{6EC4E193-8179-682D-C739-7BFFC800145C}" dt="2024-04-25T16:52:57.152" v="24" actId="20577"/>
        <pc:sldMkLst>
          <pc:docMk/>
          <pc:sldMk cId="583306714" sldId="356"/>
        </pc:sldMkLst>
        <pc:spChg chg="del">
          <ac:chgData name="Gabriela Seminario" userId="S::gseminario@workbetternow.com::4ccf3ff4-a593-44ea-8985-35ff267c76a7" providerId="AD" clId="Web-{6EC4E193-8179-682D-C739-7BFFC800145C}" dt="2024-04-25T16:52:20.088" v="4"/>
          <ac:spMkLst>
            <pc:docMk/>
            <pc:sldMk cId="583306714" sldId="356"/>
            <ac:spMk id="3" creationId="{403CDC4E-5F17-7EEA-F859-F86901F7886A}"/>
          </ac:spMkLst>
        </pc:spChg>
        <pc:spChg chg="del mod">
          <ac:chgData name="Gabriela Seminario" userId="S::gseminario@workbetternow.com::4ccf3ff4-a593-44ea-8985-35ff267c76a7" providerId="AD" clId="Web-{6EC4E193-8179-682D-C739-7BFFC800145C}" dt="2024-04-25T16:52:18.010" v="3"/>
          <ac:spMkLst>
            <pc:docMk/>
            <pc:sldMk cId="583306714" sldId="356"/>
            <ac:spMk id="6" creationId="{2BB22667-A60E-34E5-B924-9B5C2BD7F3F2}"/>
          </ac:spMkLst>
        </pc:spChg>
        <pc:spChg chg="mod">
          <ac:chgData name="Gabriela Seminario" userId="S::gseminario@workbetternow.com::4ccf3ff4-a593-44ea-8985-35ff267c76a7" providerId="AD" clId="Web-{6EC4E193-8179-682D-C739-7BFFC800145C}" dt="2024-04-25T16:52:24.948" v="5" actId="1076"/>
          <ac:spMkLst>
            <pc:docMk/>
            <pc:sldMk cId="583306714" sldId="356"/>
            <ac:spMk id="14" creationId="{7320F782-B7D5-1F0B-3280-9A92A714B044}"/>
          </ac:spMkLst>
        </pc:spChg>
        <pc:spChg chg="mod">
          <ac:chgData name="Gabriela Seminario" userId="S::gseminario@workbetternow.com::4ccf3ff4-a593-44ea-8985-35ff267c76a7" providerId="AD" clId="Web-{6EC4E193-8179-682D-C739-7BFFC800145C}" dt="2024-04-25T16:52:57.152" v="24" actId="20577"/>
          <ac:spMkLst>
            <pc:docMk/>
            <pc:sldMk cId="583306714" sldId="356"/>
            <ac:spMk id="20" creationId="{0CAD7B32-7953-10D2-E3A3-A23B5214840C}"/>
          </ac:spMkLst>
        </pc:spChg>
      </pc:sldChg>
    </pc:docChg>
  </pc:docChgLst>
  <pc:docChgLst>
    <pc:chgData name="Gabriela Seminario" userId="S::gseminario@workbetternow.com::4ccf3ff4-a593-44ea-8985-35ff267c76a7" providerId="AD" clId="Web-{21896F74-DE79-8FC2-E2F1-01DADD8F62CF}"/>
    <pc:docChg chg="addSld delSld modSld sldOrd modSection">
      <pc:chgData name="Gabriela Seminario" userId="S::gseminario@workbetternow.com::4ccf3ff4-a593-44ea-8985-35ff267c76a7" providerId="AD" clId="Web-{21896F74-DE79-8FC2-E2F1-01DADD8F62CF}" dt="2024-04-09T16:59:17.424" v="189" actId="14100"/>
      <pc:docMkLst>
        <pc:docMk/>
      </pc:docMkLst>
      <pc:sldChg chg="addSp delSp modSp ord delAnim">
        <pc:chgData name="Gabriela Seminario" userId="S::gseminario@workbetternow.com::4ccf3ff4-a593-44ea-8985-35ff267c76a7" providerId="AD" clId="Web-{21896F74-DE79-8FC2-E2F1-01DADD8F62CF}" dt="2024-04-09T16:59:17.424" v="189" actId="14100"/>
        <pc:sldMkLst>
          <pc:docMk/>
          <pc:sldMk cId="108314552" sldId="318"/>
        </pc:sldMkLst>
        <pc:spChg chg="mod">
          <ac:chgData name="Gabriela Seminario" userId="S::gseminario@workbetternow.com::4ccf3ff4-a593-44ea-8985-35ff267c76a7" providerId="AD" clId="Web-{21896F74-DE79-8FC2-E2F1-01DADD8F62CF}" dt="2024-04-09T16:47:08.902" v="28" actId="20577"/>
          <ac:spMkLst>
            <pc:docMk/>
            <pc:sldMk cId="108314552" sldId="318"/>
            <ac:spMk id="2" creationId="{00000000-0000-0000-0000-000000000000}"/>
          </ac:spMkLst>
        </pc:spChg>
        <pc:spChg chg="mod">
          <ac:chgData name="Gabriela Seminario" userId="S::gseminario@workbetternow.com::4ccf3ff4-a593-44ea-8985-35ff267c76a7" providerId="AD" clId="Web-{21896F74-DE79-8FC2-E2F1-01DADD8F62CF}" dt="2024-04-09T16:58:21.688" v="175" actId="14100"/>
          <ac:spMkLst>
            <pc:docMk/>
            <pc:sldMk cId="108314552" sldId="318"/>
            <ac:spMk id="3" creationId="{00000000-0000-0000-0000-000000000000}"/>
          </ac:spMkLst>
        </pc:spChg>
        <pc:spChg chg="mod">
          <ac:chgData name="Gabriela Seminario" userId="S::gseminario@workbetternow.com::4ccf3ff4-a593-44ea-8985-35ff267c76a7" providerId="AD" clId="Web-{21896F74-DE79-8FC2-E2F1-01DADD8F62CF}" dt="2024-04-09T16:58:25.125" v="176" actId="14100"/>
          <ac:spMkLst>
            <pc:docMk/>
            <pc:sldMk cId="108314552" sldId="318"/>
            <ac:spMk id="4" creationId="{00000000-0000-0000-0000-000000000000}"/>
          </ac:spMkLst>
        </pc:spChg>
        <pc:spChg chg="mod">
          <ac:chgData name="Gabriela Seminario" userId="S::gseminario@workbetternow.com::4ccf3ff4-a593-44ea-8985-35ff267c76a7" providerId="AD" clId="Web-{21896F74-DE79-8FC2-E2F1-01DADD8F62CF}" dt="2024-04-09T16:48:42.248" v="135" actId="1076"/>
          <ac:spMkLst>
            <pc:docMk/>
            <pc:sldMk cId="108314552" sldId="318"/>
            <ac:spMk id="7" creationId="{00000000-0000-0000-0000-000000000000}"/>
          </ac:spMkLst>
        </pc:spChg>
        <pc:spChg chg="mod">
          <ac:chgData name="Gabriela Seminario" userId="S::gseminario@workbetternow.com::4ccf3ff4-a593-44ea-8985-35ff267c76a7" providerId="AD" clId="Web-{21896F74-DE79-8FC2-E2F1-01DADD8F62CF}" dt="2024-04-09T16:48:49.874" v="141" actId="1076"/>
          <ac:spMkLst>
            <pc:docMk/>
            <pc:sldMk cId="108314552" sldId="318"/>
            <ac:spMk id="8" creationId="{00000000-0000-0000-0000-000000000000}"/>
          </ac:spMkLst>
        </pc:spChg>
        <pc:spChg chg="mod">
          <ac:chgData name="Gabriela Seminario" userId="S::gseminario@workbetternow.com::4ccf3ff4-a593-44ea-8985-35ff267c76a7" providerId="AD" clId="Web-{21896F74-DE79-8FC2-E2F1-01DADD8F62CF}" dt="2024-04-09T16:59:17.424" v="189" actId="14100"/>
          <ac:spMkLst>
            <pc:docMk/>
            <pc:sldMk cId="108314552" sldId="318"/>
            <ac:spMk id="9" creationId="{BAF9FDC0-46AB-BA3B-3AB6-94F29750549D}"/>
          </ac:spMkLst>
        </pc:spChg>
        <pc:spChg chg="del mod">
          <ac:chgData name="Gabriela Seminario" userId="S::gseminario@workbetternow.com::4ccf3ff4-a593-44ea-8985-35ff267c76a7" providerId="AD" clId="Web-{21896F74-DE79-8FC2-E2F1-01DADD8F62CF}" dt="2024-04-09T16:58:01.437" v="162"/>
          <ac:spMkLst>
            <pc:docMk/>
            <pc:sldMk cId="108314552" sldId="318"/>
            <ac:spMk id="11" creationId="{3C8A33B4-A139-2794-982F-E0483A939394}"/>
          </ac:spMkLst>
        </pc:spChg>
        <pc:spChg chg="add mod">
          <ac:chgData name="Gabriela Seminario" userId="S::gseminario@workbetternow.com::4ccf3ff4-a593-44ea-8985-35ff267c76a7" providerId="AD" clId="Web-{21896F74-DE79-8FC2-E2F1-01DADD8F62CF}" dt="2024-04-09T16:58:15.328" v="172" actId="14100"/>
          <ac:spMkLst>
            <pc:docMk/>
            <pc:sldMk cId="108314552" sldId="318"/>
            <ac:spMk id="16" creationId="{681B6D49-54FB-E57B-94FC-86E986E7611B}"/>
          </ac:spMkLst>
        </pc:spChg>
        <pc:spChg chg="add mod">
          <ac:chgData name="Gabriela Seminario" userId="S::gseminario@workbetternow.com::4ccf3ff4-a593-44ea-8985-35ff267c76a7" providerId="AD" clId="Web-{21896F74-DE79-8FC2-E2F1-01DADD8F62CF}" dt="2024-04-09T16:58:29.985" v="177" actId="14100"/>
          <ac:spMkLst>
            <pc:docMk/>
            <pc:sldMk cId="108314552" sldId="318"/>
            <ac:spMk id="18" creationId="{4666E197-B85C-57E2-81D4-05FCB350BC20}"/>
          </ac:spMkLst>
        </pc:spChg>
        <pc:grpChg chg="mod">
          <ac:chgData name="Gabriela Seminario" userId="S::gseminario@workbetternow.com::4ccf3ff4-a593-44ea-8985-35ff267c76a7" providerId="AD" clId="Web-{21896F74-DE79-8FC2-E2F1-01DADD8F62CF}" dt="2024-04-09T16:58:15.328" v="174" actId="14100"/>
          <ac:grpSpMkLst>
            <pc:docMk/>
            <pc:sldMk cId="108314552" sldId="318"/>
            <ac:grpSpMk id="10" creationId="{FF8294D0-0430-C5C2-7EA4-3D08CC094943}"/>
          </ac:grpSpMkLst>
        </pc:grpChg>
        <pc:grpChg chg="mod">
          <ac:chgData name="Gabriela Seminario" userId="S::gseminario@workbetternow.com::4ccf3ff4-a593-44ea-8985-35ff267c76a7" providerId="AD" clId="Web-{21896F74-DE79-8FC2-E2F1-01DADD8F62CF}" dt="2024-04-09T16:58:15.328" v="173" actId="14100"/>
          <ac:grpSpMkLst>
            <pc:docMk/>
            <pc:sldMk cId="108314552" sldId="318"/>
            <ac:grpSpMk id="14" creationId="{2371F814-5352-AE4D-EC5D-89F75D0A97E3}"/>
          </ac:grpSpMkLst>
        </pc:grpChg>
      </pc:sldChg>
      <pc:sldChg chg="add del replId">
        <pc:chgData name="Gabriela Seminario" userId="S::gseminario@workbetternow.com::4ccf3ff4-a593-44ea-8985-35ff267c76a7" providerId="AD" clId="Web-{21896F74-DE79-8FC2-E2F1-01DADD8F62CF}" dt="2024-04-09T16:45:49.774" v="1"/>
        <pc:sldMkLst>
          <pc:docMk/>
          <pc:sldMk cId="119661474" sldId="358"/>
        </pc:sldMkLst>
      </pc:sldChg>
      <pc:sldChg chg="add replId">
        <pc:chgData name="Gabriela Seminario" userId="S::gseminario@workbetternow.com::4ccf3ff4-a593-44ea-8985-35ff267c76a7" providerId="AD" clId="Web-{21896F74-DE79-8FC2-E2F1-01DADD8F62CF}" dt="2024-04-09T16:46:13.369" v="2"/>
        <pc:sldMkLst>
          <pc:docMk/>
          <pc:sldMk cId="3627590679" sldId="358"/>
        </pc:sldMkLst>
      </pc:sldChg>
    </pc:docChg>
  </pc:docChgLst>
  <pc:docChgLst>
    <pc:chgData name="Gabriela Seminario" userId="S::gseminario@workbetternow.com::4ccf3ff4-a593-44ea-8985-35ff267c76a7" providerId="AD" clId="Web-{C72C93ED-1EBF-0AF4-29B4-D92FC995AFE8}"/>
    <pc:docChg chg="modSld">
      <pc:chgData name="Gabriela Seminario" userId="S::gseminario@workbetternow.com::4ccf3ff4-a593-44ea-8985-35ff267c76a7" providerId="AD" clId="Web-{C72C93ED-1EBF-0AF4-29B4-D92FC995AFE8}" dt="2024-04-26T13:06:09.392" v="5" actId="1076"/>
      <pc:docMkLst>
        <pc:docMk/>
      </pc:docMkLst>
      <pc:sldChg chg="modSp">
        <pc:chgData name="Gabriela Seminario" userId="S::gseminario@workbetternow.com::4ccf3ff4-a593-44ea-8985-35ff267c76a7" providerId="AD" clId="Web-{C72C93ED-1EBF-0AF4-29B4-D92FC995AFE8}" dt="2024-04-26T13:06:09.392" v="5" actId="1076"/>
        <pc:sldMkLst>
          <pc:docMk/>
          <pc:sldMk cId="108314552" sldId="318"/>
        </pc:sldMkLst>
        <pc:spChg chg="mod">
          <ac:chgData name="Gabriela Seminario" userId="S::gseminario@workbetternow.com::4ccf3ff4-a593-44ea-8985-35ff267c76a7" providerId="AD" clId="Web-{C72C93ED-1EBF-0AF4-29B4-D92FC995AFE8}" dt="2024-04-26T13:06:04.173" v="4" actId="1076"/>
          <ac:spMkLst>
            <pc:docMk/>
            <pc:sldMk cId="108314552" sldId="318"/>
            <ac:spMk id="7" creationId="{00000000-0000-0000-0000-000000000000}"/>
          </ac:spMkLst>
        </pc:spChg>
        <pc:spChg chg="mod">
          <ac:chgData name="Gabriela Seminario" userId="S::gseminario@workbetternow.com::4ccf3ff4-a593-44ea-8985-35ff267c76a7" providerId="AD" clId="Web-{C72C93ED-1EBF-0AF4-29B4-D92FC995AFE8}" dt="2024-04-26T13:05:58.892" v="3" actId="1076"/>
          <ac:spMkLst>
            <pc:docMk/>
            <pc:sldMk cId="108314552" sldId="318"/>
            <ac:spMk id="8" creationId="{00000000-0000-0000-0000-000000000000}"/>
          </ac:spMkLst>
        </pc:spChg>
        <pc:spChg chg="mod">
          <ac:chgData name="Gabriela Seminario" userId="S::gseminario@workbetternow.com::4ccf3ff4-a593-44ea-8985-35ff267c76a7" providerId="AD" clId="Web-{C72C93ED-1EBF-0AF4-29B4-D92FC995AFE8}" dt="2024-04-26T13:06:09.392" v="5" actId="1076"/>
          <ac:spMkLst>
            <pc:docMk/>
            <pc:sldMk cId="108314552" sldId="318"/>
            <ac:spMk id="16" creationId="{681B6D49-54FB-E57B-94FC-86E986E7611B}"/>
          </ac:spMkLst>
        </pc:spChg>
        <pc:grpChg chg="mod">
          <ac:chgData name="Gabriela Seminario" userId="S::gseminario@workbetternow.com::4ccf3ff4-a593-44ea-8985-35ff267c76a7" providerId="AD" clId="Web-{C72C93ED-1EBF-0AF4-29B4-D92FC995AFE8}" dt="2024-04-25T17:58:45.334" v="2" actId="1076"/>
          <ac:grpSpMkLst>
            <pc:docMk/>
            <pc:sldMk cId="108314552" sldId="318"/>
            <ac:grpSpMk id="10" creationId="{FF8294D0-0430-C5C2-7EA4-3D08CC094943}"/>
          </ac:grpSpMkLst>
        </pc:grpChg>
      </pc:sldChg>
    </pc:docChg>
  </pc:docChgLst>
</pc:chgInfo>
</file>

<file path=ppt/comments/modernComment_114_46558224.xml><?xml version="1.0" encoding="utf-8"?>
<p188:cmLst xmlns:a="http://schemas.openxmlformats.org/drawingml/2006/main" xmlns:r="http://schemas.openxmlformats.org/officeDocument/2006/relationships" xmlns:p188="http://schemas.microsoft.com/office/powerpoint/2018/8/main">
  <p188:cm id="{AFC8496C-76CB-4214-A841-AE1C0A79CECE}" authorId="{9DFC5145-0B6B-46EC-761A-FFE7C017C544}" status="resolved" created="2023-08-09T12:42:22.640" complete="100000">
    <pc:sldMkLst xmlns:pc="http://schemas.microsoft.com/office/powerpoint/2013/main/command">
      <pc:docMk/>
      <pc:sldMk cId="1180008996" sldId="276"/>
    </pc:sldMkLst>
    <p188:txBody>
      <a:bodyPr/>
      <a:lstStyle/>
      <a:p>
        <a:r>
          <a:rPr lang="en-US"/>
          <a:t>we need something before this - something like "new sources" for talent</a:t>
        </a:r>
      </a:p>
    </p188:txBody>
  </p188:cm>
</p188:cmLst>
</file>

<file path=ppt/comments/modernComment_13E_674BFB8.xml><?xml version="1.0" encoding="utf-8"?>
<p188:cmLst xmlns:a="http://schemas.openxmlformats.org/drawingml/2006/main" xmlns:r="http://schemas.openxmlformats.org/officeDocument/2006/relationships" xmlns:p188="http://schemas.microsoft.com/office/powerpoint/2018/8/main">
  <p188:cm id="{E6ECDFF0-F688-4DD7-8F8B-A1813B6D634A}" authorId="{BDD39212-5FA8-55E6-4344-C138EBAEB182}" status="resolved" created="2023-06-20T19:28:55.940" complete="100000">
    <ac:deMkLst xmlns:ac="http://schemas.microsoft.com/office/drawing/2013/main/command">
      <pc:docMk xmlns:pc="http://schemas.microsoft.com/office/powerpoint/2013/main/command"/>
      <pc:sldMk xmlns:pc="http://schemas.microsoft.com/office/powerpoint/2013/main/command" cId="3007908019" sldId="265"/>
      <ac:spMk id="4" creationId="{00000000-0000-0000-0000-000000000000}"/>
    </ac:deMkLst>
    <p188:txBody>
      <a:bodyPr/>
      <a:lstStyle/>
      <a:p>
        <a:r>
          <a:rPr lang="en-US"/>
          <a:t>Is liberal the right word?</a:t>
        </a:r>
      </a:p>
    </p188:txBody>
  </p188:cm>
</p188:cmLst>
</file>

<file path=ppt/comments/modernComment_164_22C48DDA.xml><?xml version="1.0" encoding="utf-8"?>
<p188:cmLst xmlns:a="http://schemas.openxmlformats.org/drawingml/2006/main" xmlns:r="http://schemas.openxmlformats.org/officeDocument/2006/relationships" xmlns:p188="http://schemas.microsoft.com/office/powerpoint/2018/8/main">
  <p188:cm id="{5257FCA5-0670-478D-8951-2B4669B54D4B}" authorId="{9DFC5145-0B6B-46EC-761A-FFE7C017C544}" status="resolved" created="2023-07-25T20:36:13.282" complete="100000">
    <ac:txMkLst xmlns:ac="http://schemas.microsoft.com/office/drawing/2013/main/command">
      <pc:docMk xmlns:pc="http://schemas.microsoft.com/office/powerpoint/2013/main/command"/>
      <pc:sldMk xmlns:pc="http://schemas.microsoft.com/office/powerpoint/2013/main/command" cId="583306714" sldId="356"/>
      <ac:spMk id="8" creationId="{C1A4704E-7B44-DA66-421C-BAB27F1F9C79}"/>
      <ac:txMk cp="0" len="11">
        <ac:context len="15" hash="2114737084"/>
      </ac:txMk>
    </ac:txMkLst>
    <p188:pos x="2342444" y="324555"/>
    <p188:txBody>
      <a:bodyPr/>
      <a:lstStyle/>
      <a:p>
        <a:r>
          <a:rPr lang="en-US"/>
          <a:t>needs a TM</a:t>
        </a:r>
      </a:p>
    </p188:txBody>
  </p188:cm>
  <p188:cm id="{3D98B6F3-5012-4FD1-B7E9-126A03C70CAB}" authorId="{9DFC5145-0B6B-46EC-761A-FFE7C017C544}" created="2023-07-25T20:37:08.111">
    <ac:deMkLst xmlns:ac="http://schemas.microsoft.com/office/drawing/2013/main/command">
      <pc:docMk xmlns:pc="http://schemas.microsoft.com/office/powerpoint/2013/main/command"/>
      <pc:sldMk xmlns:pc="http://schemas.microsoft.com/office/powerpoint/2013/main/command" cId="583306714" sldId="276"/>
      <ac:picMk id="6" creationId="{C4609483-7A67-8742-9787-3D8F265D0B03}"/>
    </ac:deMkLst>
    <p188:txBody>
      <a:bodyPr/>
      <a:lstStyle/>
      <a:p>
        <a:r>
          <a:rPr lang="en-US"/>
          <a:t>for animation - this comes up last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7BE17-A846-42F8-9637-1545026E2FF4}" type="datetimeFigureOut">
              <a:t>5/14/2024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996C1-77D1-4C3D-98A8-3DB29D850102}" type="slidenum">
              <a:t>‹#›</a:t>
            </a:fld>
            <a:endParaRPr lang="en-US"/>
          </a:p>
        </p:txBody>
      </p:sp>
    </p:spTree>
    <p:extLst>
      <p:ext uri="{BB962C8B-B14F-4D97-AF65-F5344CB8AC3E}">
        <p14:creationId xmlns:p14="http://schemas.microsoft.com/office/powerpoint/2010/main" val="418341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ctr"/>
            <a:r>
              <a:rPr lang="en-US">
                <a:ea typeface="Calibri"/>
                <a:cs typeface="Calibri"/>
              </a:rPr>
              <a:t>By the way, Eliot and Noleen worked with Bridget as their assistant </a:t>
            </a:r>
            <a:r>
              <a:rPr lang="en-US" err="1">
                <a:ea typeface="Calibri"/>
                <a:cs typeface="Calibri"/>
              </a:rPr>
              <a:t>accelator</a:t>
            </a:r>
            <a:r>
              <a:rPr lang="en-US">
                <a:ea typeface="Calibri"/>
                <a:cs typeface="Calibri"/>
              </a:rPr>
              <a:t>, here is Eliot's testimonial </a:t>
            </a:r>
            <a:r>
              <a:rPr lang="en-US"/>
              <a:t>"Working with Bridget was one of the best investments I made in scaling my practice. Bridget efficiently helped me clarify the role of my first virtual assistant.  From there, she onboarded my assistant quickly and effectively. Together, they put in place the “best practice” processes, tools, and disciplines I needed to systemize my EOS® practice. Within 30 days, I was able to delegate and elevate with the systems in place. Within 60 days, my assistant was managing my practice and me!"</a:t>
            </a:r>
          </a:p>
          <a:p>
            <a:pPr algn="ctr"/>
            <a:r>
              <a:rPr lang="en-US"/>
              <a:t>Eliot </a:t>
            </a:r>
            <a:r>
              <a:rPr lang="en-US" err="1"/>
              <a:t>Wajskol</a:t>
            </a:r>
            <a:r>
              <a:rPr lang="en-US"/>
              <a:t>, Certified EOS® Implementer</a:t>
            </a:r>
          </a:p>
        </p:txBody>
      </p:sp>
      <p:sp>
        <p:nvSpPr>
          <p:cNvPr id="4" name="Slide Number Placeholder 3"/>
          <p:cNvSpPr>
            <a:spLocks noGrp="1"/>
          </p:cNvSpPr>
          <p:nvPr>
            <p:ph type="sldNum" sz="quarter" idx="5"/>
          </p:nvPr>
        </p:nvSpPr>
        <p:spPr/>
        <p:txBody>
          <a:bodyPr/>
          <a:lstStyle/>
          <a:p>
            <a:fld id="{6B4F77F0-FED2-4275-9311-34ABDF1721CD}" type="slidenum">
              <a:rPr lang="en-US"/>
              <a:t>30</a:t>
            </a:fld>
            <a:endParaRPr lang="en-US"/>
          </a:p>
        </p:txBody>
      </p:sp>
    </p:spTree>
    <p:extLst>
      <p:ext uri="{BB962C8B-B14F-4D97-AF65-F5344CB8AC3E}">
        <p14:creationId xmlns:p14="http://schemas.microsoft.com/office/powerpoint/2010/main" val="264781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ctr"/>
            <a:r>
              <a:rPr lang="en-US">
                <a:ea typeface="Calibri"/>
                <a:cs typeface="Calibri"/>
              </a:rPr>
              <a:t>By the way, Eliot and Noleen worked with Bridget as their assistant </a:t>
            </a:r>
            <a:r>
              <a:rPr lang="en-US" err="1">
                <a:ea typeface="Calibri"/>
                <a:cs typeface="Calibri"/>
              </a:rPr>
              <a:t>accelator</a:t>
            </a:r>
            <a:r>
              <a:rPr lang="en-US">
                <a:ea typeface="Calibri"/>
                <a:cs typeface="Calibri"/>
              </a:rPr>
              <a:t>, here is Eliot's testimonial </a:t>
            </a:r>
            <a:r>
              <a:rPr lang="en-US"/>
              <a:t>"Working with Bridget was one of the best investments I made in scaling my practice. Bridget efficiently helped me clarify the role of my first virtual assistant.  From there, she onboarded my assistant quickly and effectively. Together, they put in place the “best practice” processes, tools, and disciplines I needed to systemize my EOS® practice. Within 30 days, I was able to delegate and elevate with the systems in place. Within 60 days, my assistant was managing my practice and me!"</a:t>
            </a:r>
          </a:p>
          <a:p>
            <a:pPr algn="ctr"/>
            <a:r>
              <a:rPr lang="en-US"/>
              <a:t>Eliot </a:t>
            </a:r>
            <a:r>
              <a:rPr lang="en-US" err="1"/>
              <a:t>Wajskol</a:t>
            </a:r>
            <a:r>
              <a:rPr lang="en-US"/>
              <a:t>, Certified EOS® Implementer</a:t>
            </a:r>
          </a:p>
        </p:txBody>
      </p:sp>
      <p:sp>
        <p:nvSpPr>
          <p:cNvPr id="4" name="Slide Number Placeholder 3"/>
          <p:cNvSpPr>
            <a:spLocks noGrp="1"/>
          </p:cNvSpPr>
          <p:nvPr>
            <p:ph type="sldNum" sz="quarter" idx="5"/>
          </p:nvPr>
        </p:nvSpPr>
        <p:spPr/>
        <p:txBody>
          <a:bodyPr/>
          <a:lstStyle/>
          <a:p>
            <a:fld id="{6B4F77F0-FED2-4275-9311-34ABDF1721CD}" type="slidenum">
              <a:rPr lang="en-US"/>
              <a:t>31</a:t>
            </a:fld>
            <a:endParaRPr lang="en-US"/>
          </a:p>
        </p:txBody>
      </p:sp>
    </p:spTree>
    <p:extLst>
      <p:ext uri="{BB962C8B-B14F-4D97-AF65-F5344CB8AC3E}">
        <p14:creationId xmlns:p14="http://schemas.microsoft.com/office/powerpoint/2010/main" val="6216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ctr"/>
            <a:r>
              <a:rPr lang="en-US">
                <a:ea typeface="Calibri"/>
                <a:cs typeface="Calibri"/>
              </a:rPr>
              <a:t>By the way, Eliot and Noleen worked with Bridget as their assistant </a:t>
            </a:r>
            <a:r>
              <a:rPr lang="en-US" err="1">
                <a:ea typeface="Calibri"/>
                <a:cs typeface="Calibri"/>
              </a:rPr>
              <a:t>accelator</a:t>
            </a:r>
            <a:r>
              <a:rPr lang="en-US">
                <a:ea typeface="Calibri"/>
                <a:cs typeface="Calibri"/>
              </a:rPr>
              <a:t>, here is Eliot's testimonial </a:t>
            </a:r>
            <a:r>
              <a:rPr lang="en-US"/>
              <a:t>"Working with Bridget was one of the best investments I made in scaling my practice. Bridget efficiently helped me clarify the role of my first virtual assistant.  From there, she onboarded my assistant quickly and effectively. Together, they put in place the “best practice” processes, tools, and disciplines I needed to systemize my EOS® practice. Within 30 days, I was able to delegate and elevate with the systems in place. Within 60 days, my assistant was managing my practice and me!"</a:t>
            </a:r>
          </a:p>
          <a:p>
            <a:pPr algn="ctr"/>
            <a:r>
              <a:rPr lang="en-US"/>
              <a:t>Eliot </a:t>
            </a:r>
            <a:r>
              <a:rPr lang="en-US" err="1"/>
              <a:t>Wajskol</a:t>
            </a:r>
            <a:r>
              <a:rPr lang="en-US"/>
              <a:t>, Certified EOS® Implementer</a:t>
            </a:r>
          </a:p>
        </p:txBody>
      </p:sp>
      <p:sp>
        <p:nvSpPr>
          <p:cNvPr id="4" name="Slide Number Placeholder 3"/>
          <p:cNvSpPr>
            <a:spLocks noGrp="1"/>
          </p:cNvSpPr>
          <p:nvPr>
            <p:ph type="sldNum" sz="quarter" idx="5"/>
          </p:nvPr>
        </p:nvSpPr>
        <p:spPr/>
        <p:txBody>
          <a:bodyPr/>
          <a:lstStyle/>
          <a:p>
            <a:fld id="{6B4F77F0-FED2-4275-9311-34ABDF1721CD}" type="slidenum">
              <a:rPr lang="en-US"/>
              <a:t>32</a:t>
            </a:fld>
            <a:endParaRPr lang="en-US"/>
          </a:p>
        </p:txBody>
      </p:sp>
    </p:spTree>
    <p:extLst>
      <p:ext uri="{BB962C8B-B14F-4D97-AF65-F5344CB8AC3E}">
        <p14:creationId xmlns:p14="http://schemas.microsoft.com/office/powerpoint/2010/main" val="166529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ctr"/>
            <a:r>
              <a:rPr lang="en-US">
                <a:ea typeface="Calibri"/>
                <a:cs typeface="Calibri"/>
              </a:rPr>
              <a:t>By the way, Eliot and Noleen worked with Bridget as their assistant </a:t>
            </a:r>
            <a:r>
              <a:rPr lang="en-US" err="1">
                <a:ea typeface="Calibri"/>
                <a:cs typeface="Calibri"/>
              </a:rPr>
              <a:t>accelator</a:t>
            </a:r>
            <a:r>
              <a:rPr lang="en-US">
                <a:ea typeface="Calibri"/>
                <a:cs typeface="Calibri"/>
              </a:rPr>
              <a:t>, here is Eliot's testimonial </a:t>
            </a:r>
            <a:r>
              <a:rPr lang="en-US"/>
              <a:t>"Working with Bridget was one of the best investments I made in scaling my practice. Bridget efficiently helped me clarify the role of my first virtual assistant.  From there, she onboarded my assistant quickly and effectively. Together, they put in place the “best practice” processes, tools, and disciplines I needed to systemize my EOS® practice. Within 30 days, I was able to delegate and elevate with the systems in place. Within 60 days, my assistant was managing my practice and me!"</a:t>
            </a:r>
          </a:p>
          <a:p>
            <a:pPr algn="ctr"/>
            <a:r>
              <a:rPr lang="en-US"/>
              <a:t>Eliot </a:t>
            </a:r>
            <a:r>
              <a:rPr lang="en-US" err="1"/>
              <a:t>Wajskol</a:t>
            </a:r>
            <a:r>
              <a:rPr lang="en-US"/>
              <a:t>, Certified EOS® Implementer</a:t>
            </a:r>
          </a:p>
        </p:txBody>
      </p:sp>
      <p:sp>
        <p:nvSpPr>
          <p:cNvPr id="4" name="Slide Number Placeholder 3"/>
          <p:cNvSpPr>
            <a:spLocks noGrp="1"/>
          </p:cNvSpPr>
          <p:nvPr>
            <p:ph type="sldNum" sz="quarter" idx="5"/>
          </p:nvPr>
        </p:nvSpPr>
        <p:spPr/>
        <p:txBody>
          <a:bodyPr/>
          <a:lstStyle/>
          <a:p>
            <a:fld id="{6B4F77F0-FED2-4275-9311-34ABDF1721CD}" type="slidenum">
              <a:rPr lang="en-US"/>
              <a:t>36</a:t>
            </a:fld>
            <a:endParaRPr lang="en-US"/>
          </a:p>
        </p:txBody>
      </p:sp>
    </p:spTree>
    <p:extLst>
      <p:ext uri="{BB962C8B-B14F-4D97-AF65-F5344CB8AC3E}">
        <p14:creationId xmlns:p14="http://schemas.microsoft.com/office/powerpoint/2010/main" val="2948876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ctr"/>
            <a:r>
              <a:rPr lang="en-US">
                <a:ea typeface="Calibri"/>
                <a:cs typeface="Calibri"/>
              </a:rPr>
              <a:t>By the way, Eliot and Noleen worked with Bridget as their assistant </a:t>
            </a:r>
            <a:r>
              <a:rPr lang="en-US" err="1">
                <a:ea typeface="Calibri"/>
                <a:cs typeface="Calibri"/>
              </a:rPr>
              <a:t>accelator</a:t>
            </a:r>
            <a:r>
              <a:rPr lang="en-US">
                <a:ea typeface="Calibri"/>
                <a:cs typeface="Calibri"/>
              </a:rPr>
              <a:t>, here is Eliot's testimonial </a:t>
            </a:r>
            <a:r>
              <a:rPr lang="en-US"/>
              <a:t>"Working with Bridget was one of the best investments I made in scaling my practice. Bridget efficiently helped me clarify the role of my first virtual assistant.  From there, she onboarded my assistant quickly and effectively. Together, they put in place the “best practice” processes, tools, and disciplines I needed to systemize my EOS® practice. Within 30 days, I was able to delegate and elevate with the systems in place. Within 60 days, my assistant was managing my practice and me!"</a:t>
            </a:r>
          </a:p>
          <a:p>
            <a:pPr algn="ctr"/>
            <a:r>
              <a:rPr lang="en-US"/>
              <a:t>Eliot </a:t>
            </a:r>
            <a:r>
              <a:rPr lang="en-US" err="1"/>
              <a:t>Wajskol</a:t>
            </a:r>
            <a:r>
              <a:rPr lang="en-US"/>
              <a:t>, Certified EOS® Implementer</a:t>
            </a:r>
          </a:p>
        </p:txBody>
      </p:sp>
      <p:sp>
        <p:nvSpPr>
          <p:cNvPr id="4" name="Slide Number Placeholder 3"/>
          <p:cNvSpPr>
            <a:spLocks noGrp="1"/>
          </p:cNvSpPr>
          <p:nvPr>
            <p:ph type="sldNum" sz="quarter" idx="5"/>
          </p:nvPr>
        </p:nvSpPr>
        <p:spPr/>
        <p:txBody>
          <a:bodyPr/>
          <a:lstStyle/>
          <a:p>
            <a:fld id="{6B4F77F0-FED2-4275-9311-34ABDF1721CD}" type="slidenum">
              <a:rPr lang="en-US"/>
              <a:t>37</a:t>
            </a:fld>
            <a:endParaRPr lang="en-US"/>
          </a:p>
        </p:txBody>
      </p:sp>
    </p:spTree>
    <p:extLst>
      <p:ext uri="{BB962C8B-B14F-4D97-AF65-F5344CB8AC3E}">
        <p14:creationId xmlns:p14="http://schemas.microsoft.com/office/powerpoint/2010/main" val="1306411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2"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1"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82035"/>
            <a:ext cx="2555875" cy="3902075"/>
          </a:xfrm>
        </p:spPr>
        <p:txBody>
          <a:bodyPr/>
          <a:lstStyle>
            <a:lvl1pPr>
              <a:defRPr sz="1600"/>
            </a:lvl1pPr>
            <a:lvl2pPr>
              <a:defRPr sz="1401"/>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5" y="3200401"/>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5" y="408517"/>
            <a:ext cx="2743200" cy="2743200"/>
          </a:xfrm>
        </p:spPr>
        <p:txBody>
          <a:bodyPr/>
          <a:lstStyle>
            <a:lvl1pPr marL="0" indent="0">
              <a:buNone/>
              <a:defRPr sz="1600"/>
            </a:lvl1pPr>
            <a:lvl2pPr marL="228612" indent="0">
              <a:buNone/>
              <a:defRPr sz="1401"/>
            </a:lvl2pPr>
            <a:lvl3pPr marL="457223" indent="0">
              <a:buNone/>
              <a:defRPr sz="1200"/>
            </a:lvl3pPr>
            <a:lvl4pPr marL="685835" indent="0">
              <a:buNone/>
              <a:defRPr sz="1000"/>
            </a:lvl4pPr>
            <a:lvl5pPr marL="914446" indent="0">
              <a:buNone/>
              <a:defRPr sz="1000"/>
            </a:lvl5pPr>
            <a:lvl6pPr marL="1143057" indent="0">
              <a:buNone/>
              <a:defRPr sz="1000"/>
            </a:lvl6pPr>
            <a:lvl7pPr marL="1371669" indent="0">
              <a:buNone/>
              <a:defRPr sz="1000"/>
            </a:lvl7pPr>
            <a:lvl8pPr marL="1600281"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5" y="3578226"/>
            <a:ext cx="2743200" cy="536575"/>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1"/>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3578226"/>
            <a:ext cx="27432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1"/>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3578226"/>
            <a:ext cx="27432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D44C-32B8-D2DF-946A-3EB6B9CADFE0}"/>
              </a:ext>
            </a:extLst>
          </p:cNvPr>
          <p:cNvSpPr>
            <a:spLocks noGrp="1"/>
          </p:cNvSpPr>
          <p:nvPr>
            <p:ph type="ctrTitle"/>
          </p:nvPr>
        </p:nvSpPr>
        <p:spPr>
          <a:xfrm>
            <a:off x="3983183" y="438581"/>
            <a:ext cx="4876801" cy="2038805"/>
          </a:xfrm>
          <a:prstGeom prst="rect">
            <a:avLst/>
          </a:prstGeom>
        </p:spPr>
        <p:txBody>
          <a:bodyPr anchor="b"/>
          <a:lstStyle>
            <a:lvl1pPr algn="ctr">
              <a:defRPr sz="4800" b="1"/>
            </a:lvl1pPr>
          </a:lstStyle>
          <a:p>
            <a:r>
              <a:rPr lang="en-US"/>
              <a:t>Click to edit Master title style</a:t>
            </a:r>
          </a:p>
        </p:txBody>
      </p:sp>
      <p:sp>
        <p:nvSpPr>
          <p:cNvPr id="3" name="Subtitle 2">
            <a:extLst>
              <a:ext uri="{FF2B5EF4-FFF2-40B4-BE49-F238E27FC236}">
                <a16:creationId xmlns:a16="http://schemas.microsoft.com/office/drawing/2014/main" id="{7BA081F0-2AC4-7C85-8762-20914F2DD644}"/>
              </a:ext>
            </a:extLst>
          </p:cNvPr>
          <p:cNvSpPr>
            <a:spLocks noGrp="1"/>
          </p:cNvSpPr>
          <p:nvPr>
            <p:ph type="subTitle" idx="1" hasCustomPrompt="1"/>
          </p:nvPr>
        </p:nvSpPr>
        <p:spPr>
          <a:xfrm>
            <a:off x="3983183" y="4125438"/>
            <a:ext cx="4876801" cy="1896675"/>
          </a:xfrm>
          <a:prstGeom prst="rect">
            <a:avLst/>
          </a:prstGeom>
        </p:spPr>
        <p:txBody>
          <a:bodyPr/>
          <a:lstStyle>
            <a:lvl1pPr marL="0" indent="0" algn="ctr">
              <a:buNone/>
              <a:defRPr sz="2400"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Speaker Info (names, title, companies and locations)</a:t>
            </a:r>
          </a:p>
        </p:txBody>
      </p:sp>
    </p:spTree>
    <p:extLst>
      <p:ext uri="{BB962C8B-B14F-4D97-AF65-F5344CB8AC3E}">
        <p14:creationId xmlns:p14="http://schemas.microsoft.com/office/powerpoint/2010/main" val="4142472510"/>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D44C-32B8-D2DF-946A-3EB6B9CADFE0}"/>
              </a:ext>
            </a:extLst>
          </p:cNvPr>
          <p:cNvSpPr>
            <a:spLocks noGrp="1"/>
          </p:cNvSpPr>
          <p:nvPr>
            <p:ph type="ctrTitle"/>
          </p:nvPr>
        </p:nvSpPr>
        <p:spPr>
          <a:xfrm>
            <a:off x="3983183" y="438581"/>
            <a:ext cx="4876801" cy="2038805"/>
          </a:xfrm>
          <a:prstGeom prst="rect">
            <a:avLst/>
          </a:prstGeom>
        </p:spPr>
        <p:txBody>
          <a:bodyPr anchor="b"/>
          <a:lstStyle>
            <a:lvl1pPr algn="ctr">
              <a:defRPr sz="4800" b="1"/>
            </a:lvl1pPr>
          </a:lstStyle>
          <a:p>
            <a:r>
              <a:rPr lang="en-US"/>
              <a:t>Click to edit Master title style</a:t>
            </a:r>
          </a:p>
        </p:txBody>
      </p:sp>
      <p:sp>
        <p:nvSpPr>
          <p:cNvPr id="3" name="Subtitle 2">
            <a:extLst>
              <a:ext uri="{FF2B5EF4-FFF2-40B4-BE49-F238E27FC236}">
                <a16:creationId xmlns:a16="http://schemas.microsoft.com/office/drawing/2014/main" id="{7BA081F0-2AC4-7C85-8762-20914F2DD644}"/>
              </a:ext>
            </a:extLst>
          </p:cNvPr>
          <p:cNvSpPr>
            <a:spLocks noGrp="1"/>
          </p:cNvSpPr>
          <p:nvPr>
            <p:ph type="subTitle" idx="1" hasCustomPrompt="1"/>
          </p:nvPr>
        </p:nvSpPr>
        <p:spPr>
          <a:xfrm>
            <a:off x="3983183" y="4125438"/>
            <a:ext cx="4876801" cy="1896675"/>
          </a:xfrm>
          <a:prstGeom prst="rect">
            <a:avLst/>
          </a:prstGeom>
        </p:spPr>
        <p:txBody>
          <a:bodyPr/>
          <a:lstStyle>
            <a:lvl1pPr marL="0" indent="0" algn="ctr">
              <a:buNone/>
              <a:defRPr sz="2400"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Speaker Info (names, title, companies and locations)</a:t>
            </a:r>
          </a:p>
        </p:txBody>
      </p:sp>
    </p:spTree>
    <p:extLst>
      <p:ext uri="{BB962C8B-B14F-4D97-AF65-F5344CB8AC3E}">
        <p14:creationId xmlns:p14="http://schemas.microsoft.com/office/powerpoint/2010/main" val="737904112"/>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D44C-32B8-D2DF-946A-3EB6B9CADFE0}"/>
              </a:ext>
            </a:extLst>
          </p:cNvPr>
          <p:cNvSpPr>
            <a:spLocks noGrp="1"/>
          </p:cNvSpPr>
          <p:nvPr>
            <p:ph type="ctrTitle"/>
          </p:nvPr>
        </p:nvSpPr>
        <p:spPr>
          <a:xfrm>
            <a:off x="3983183" y="438581"/>
            <a:ext cx="4876801" cy="2038805"/>
          </a:xfrm>
          <a:prstGeom prst="rect">
            <a:avLst/>
          </a:prstGeom>
        </p:spPr>
        <p:txBody>
          <a:bodyPr anchor="b"/>
          <a:lstStyle>
            <a:lvl1pPr algn="ctr">
              <a:defRPr sz="4800" b="1"/>
            </a:lvl1pPr>
          </a:lstStyle>
          <a:p>
            <a:r>
              <a:rPr lang="en-US"/>
              <a:t>Click to edit Master title style</a:t>
            </a:r>
          </a:p>
        </p:txBody>
      </p:sp>
      <p:sp>
        <p:nvSpPr>
          <p:cNvPr id="3" name="Subtitle 2">
            <a:extLst>
              <a:ext uri="{FF2B5EF4-FFF2-40B4-BE49-F238E27FC236}">
                <a16:creationId xmlns:a16="http://schemas.microsoft.com/office/drawing/2014/main" id="{7BA081F0-2AC4-7C85-8762-20914F2DD644}"/>
              </a:ext>
            </a:extLst>
          </p:cNvPr>
          <p:cNvSpPr>
            <a:spLocks noGrp="1"/>
          </p:cNvSpPr>
          <p:nvPr>
            <p:ph type="subTitle" idx="1" hasCustomPrompt="1"/>
          </p:nvPr>
        </p:nvSpPr>
        <p:spPr>
          <a:xfrm>
            <a:off x="3983183" y="4125438"/>
            <a:ext cx="4876801" cy="1896675"/>
          </a:xfrm>
          <a:prstGeom prst="rect">
            <a:avLst/>
          </a:prstGeom>
        </p:spPr>
        <p:txBody>
          <a:bodyPr/>
          <a:lstStyle>
            <a:lvl1pPr marL="0" indent="0" algn="ctr">
              <a:buNone/>
              <a:defRPr sz="2400"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Speaker Info (names, title, companies and locations)</a:t>
            </a:r>
          </a:p>
        </p:txBody>
      </p:sp>
    </p:spTree>
    <p:extLst>
      <p:ext uri="{BB962C8B-B14F-4D97-AF65-F5344CB8AC3E}">
        <p14:creationId xmlns:p14="http://schemas.microsoft.com/office/powerpoint/2010/main" val="2759792373"/>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D44C-32B8-D2DF-946A-3EB6B9CADFE0}"/>
              </a:ext>
            </a:extLst>
          </p:cNvPr>
          <p:cNvSpPr>
            <a:spLocks noGrp="1"/>
          </p:cNvSpPr>
          <p:nvPr>
            <p:ph type="ctrTitle"/>
          </p:nvPr>
        </p:nvSpPr>
        <p:spPr>
          <a:xfrm>
            <a:off x="3983183" y="438581"/>
            <a:ext cx="4876801" cy="2038805"/>
          </a:xfrm>
          <a:prstGeom prst="rect">
            <a:avLst/>
          </a:prstGeom>
        </p:spPr>
        <p:txBody>
          <a:bodyPr anchor="b"/>
          <a:lstStyle>
            <a:lvl1pPr algn="ctr">
              <a:defRPr sz="4800" b="1"/>
            </a:lvl1pPr>
          </a:lstStyle>
          <a:p>
            <a:r>
              <a:rPr lang="en-US"/>
              <a:t>Click to edit Master title style</a:t>
            </a:r>
          </a:p>
        </p:txBody>
      </p:sp>
      <p:sp>
        <p:nvSpPr>
          <p:cNvPr id="3" name="Subtitle 2">
            <a:extLst>
              <a:ext uri="{FF2B5EF4-FFF2-40B4-BE49-F238E27FC236}">
                <a16:creationId xmlns:a16="http://schemas.microsoft.com/office/drawing/2014/main" id="{7BA081F0-2AC4-7C85-8762-20914F2DD644}"/>
              </a:ext>
            </a:extLst>
          </p:cNvPr>
          <p:cNvSpPr>
            <a:spLocks noGrp="1"/>
          </p:cNvSpPr>
          <p:nvPr>
            <p:ph type="subTitle" idx="1" hasCustomPrompt="1"/>
          </p:nvPr>
        </p:nvSpPr>
        <p:spPr>
          <a:xfrm>
            <a:off x="3983183" y="4125438"/>
            <a:ext cx="4876801" cy="1896675"/>
          </a:xfrm>
          <a:prstGeom prst="rect">
            <a:avLst/>
          </a:prstGeom>
        </p:spPr>
        <p:txBody>
          <a:bodyPr/>
          <a:lstStyle>
            <a:lvl1pPr marL="0" indent="0" algn="ctr">
              <a:buNone/>
              <a:defRPr sz="2400"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Speaker Info (names, title, companies and locations)</a:t>
            </a:r>
          </a:p>
        </p:txBody>
      </p:sp>
    </p:spTree>
    <p:extLst>
      <p:ext uri="{BB962C8B-B14F-4D97-AF65-F5344CB8AC3E}">
        <p14:creationId xmlns:p14="http://schemas.microsoft.com/office/powerpoint/2010/main" val="104379698"/>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D44C-32B8-D2DF-946A-3EB6B9CADFE0}"/>
              </a:ext>
            </a:extLst>
          </p:cNvPr>
          <p:cNvSpPr>
            <a:spLocks noGrp="1"/>
          </p:cNvSpPr>
          <p:nvPr>
            <p:ph type="ctrTitle"/>
          </p:nvPr>
        </p:nvSpPr>
        <p:spPr>
          <a:xfrm>
            <a:off x="3983183" y="438581"/>
            <a:ext cx="4876801" cy="2038805"/>
          </a:xfrm>
          <a:prstGeom prst="rect">
            <a:avLst/>
          </a:prstGeom>
        </p:spPr>
        <p:txBody>
          <a:bodyPr anchor="b"/>
          <a:lstStyle>
            <a:lvl1pPr algn="ctr">
              <a:defRPr sz="4800" b="1"/>
            </a:lvl1pPr>
          </a:lstStyle>
          <a:p>
            <a:r>
              <a:rPr lang="en-US"/>
              <a:t>Click to edit Master title style</a:t>
            </a:r>
          </a:p>
        </p:txBody>
      </p:sp>
      <p:sp>
        <p:nvSpPr>
          <p:cNvPr id="3" name="Subtitle 2">
            <a:extLst>
              <a:ext uri="{FF2B5EF4-FFF2-40B4-BE49-F238E27FC236}">
                <a16:creationId xmlns:a16="http://schemas.microsoft.com/office/drawing/2014/main" id="{7BA081F0-2AC4-7C85-8762-20914F2DD644}"/>
              </a:ext>
            </a:extLst>
          </p:cNvPr>
          <p:cNvSpPr>
            <a:spLocks noGrp="1"/>
          </p:cNvSpPr>
          <p:nvPr>
            <p:ph type="subTitle" idx="1" hasCustomPrompt="1"/>
          </p:nvPr>
        </p:nvSpPr>
        <p:spPr>
          <a:xfrm>
            <a:off x="3983183" y="4125438"/>
            <a:ext cx="4876801" cy="1896675"/>
          </a:xfrm>
          <a:prstGeom prst="rect">
            <a:avLst/>
          </a:prstGeom>
        </p:spPr>
        <p:txBody>
          <a:bodyPr/>
          <a:lstStyle>
            <a:lvl1pPr marL="0" indent="0" algn="ctr">
              <a:buNone/>
              <a:defRPr sz="2400"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Speaker Info (names, title, companies and locations)</a:t>
            </a:r>
          </a:p>
        </p:txBody>
      </p:sp>
    </p:spTree>
    <p:extLst>
      <p:ext uri="{BB962C8B-B14F-4D97-AF65-F5344CB8AC3E}">
        <p14:creationId xmlns:p14="http://schemas.microsoft.com/office/powerpoint/2010/main" val="3859569098"/>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D44C-32B8-D2DF-946A-3EB6B9CADFE0}"/>
              </a:ext>
            </a:extLst>
          </p:cNvPr>
          <p:cNvSpPr>
            <a:spLocks noGrp="1"/>
          </p:cNvSpPr>
          <p:nvPr>
            <p:ph type="ctrTitle"/>
          </p:nvPr>
        </p:nvSpPr>
        <p:spPr>
          <a:xfrm>
            <a:off x="3983183" y="438581"/>
            <a:ext cx="4876801" cy="2038805"/>
          </a:xfrm>
          <a:prstGeom prst="rect">
            <a:avLst/>
          </a:prstGeom>
        </p:spPr>
        <p:txBody>
          <a:bodyPr anchor="b"/>
          <a:lstStyle>
            <a:lvl1pPr algn="ctr">
              <a:defRPr sz="4800" b="1"/>
            </a:lvl1pPr>
          </a:lstStyle>
          <a:p>
            <a:r>
              <a:rPr lang="en-US"/>
              <a:t>Click to edit Master title style</a:t>
            </a:r>
          </a:p>
        </p:txBody>
      </p:sp>
      <p:sp>
        <p:nvSpPr>
          <p:cNvPr id="3" name="Subtitle 2">
            <a:extLst>
              <a:ext uri="{FF2B5EF4-FFF2-40B4-BE49-F238E27FC236}">
                <a16:creationId xmlns:a16="http://schemas.microsoft.com/office/drawing/2014/main" id="{7BA081F0-2AC4-7C85-8762-20914F2DD644}"/>
              </a:ext>
            </a:extLst>
          </p:cNvPr>
          <p:cNvSpPr>
            <a:spLocks noGrp="1"/>
          </p:cNvSpPr>
          <p:nvPr>
            <p:ph type="subTitle" idx="1" hasCustomPrompt="1"/>
          </p:nvPr>
        </p:nvSpPr>
        <p:spPr>
          <a:xfrm>
            <a:off x="3983183" y="4125438"/>
            <a:ext cx="4876801" cy="1896675"/>
          </a:xfrm>
          <a:prstGeom prst="rect">
            <a:avLst/>
          </a:prstGeom>
        </p:spPr>
        <p:txBody>
          <a:bodyPr/>
          <a:lstStyle>
            <a:lvl1pPr marL="0" indent="0" algn="ctr">
              <a:buNone/>
              <a:defRPr sz="2400"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Speaker Info (names, title, companies and locations)</a:t>
            </a:r>
          </a:p>
        </p:txBody>
      </p:sp>
    </p:spTree>
    <p:extLst>
      <p:ext uri="{BB962C8B-B14F-4D97-AF65-F5344CB8AC3E}">
        <p14:creationId xmlns:p14="http://schemas.microsoft.com/office/powerpoint/2010/main" val="205880176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Chart&#10;&#10;Description automatically generated">
            <a:extLst>
              <a:ext uri="{FF2B5EF4-FFF2-40B4-BE49-F238E27FC236}">
                <a16:creationId xmlns:a16="http://schemas.microsoft.com/office/drawing/2014/main" id="{E48519D3-C38B-D931-DF39-9631403AD0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807350"/>
            <a:ext cx="2514600" cy="348163"/>
          </a:xfrm>
          <a:prstGeom prst="rect">
            <a:avLst/>
          </a:prstGeom>
        </p:spPr>
      </p:pic>
      <p:sp>
        <p:nvSpPr>
          <p:cNvPr id="2" name="Title 1">
            <a:extLst>
              <a:ext uri="{FF2B5EF4-FFF2-40B4-BE49-F238E27FC236}">
                <a16:creationId xmlns:a16="http://schemas.microsoft.com/office/drawing/2014/main" id="{A1FD331D-CE1A-0F06-DB40-E3EDB33A74F8}"/>
              </a:ext>
            </a:extLst>
          </p:cNvPr>
          <p:cNvSpPr>
            <a:spLocks noGrp="1"/>
          </p:cNvSpPr>
          <p:nvPr>
            <p:ph type="title"/>
          </p:nvPr>
        </p:nvSpPr>
        <p:spPr>
          <a:xfrm>
            <a:off x="359355" y="318652"/>
            <a:ext cx="8425294" cy="771240"/>
          </a:xfrm>
          <a:prstGeom prst="rect">
            <a:avLst/>
          </a:prstGeom>
        </p:spPr>
        <p:txBody>
          <a:bodyPr/>
          <a:lstStyle>
            <a:lvl1pPr algn="l">
              <a:defRPr b="1">
                <a:solidFill>
                  <a:srgbClr val="EF3B2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3A521FF-8152-8D2D-5A3F-89353B413C2F}"/>
              </a:ext>
            </a:extLst>
          </p:cNvPr>
          <p:cNvSpPr>
            <a:spLocks noGrp="1"/>
          </p:cNvSpPr>
          <p:nvPr>
            <p:ph idx="1"/>
          </p:nvPr>
        </p:nvSpPr>
        <p:spPr>
          <a:xfrm>
            <a:off x="359355" y="1237678"/>
            <a:ext cx="4136447" cy="21913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5CFAF262-8EB5-B55D-519B-1EEE33853FF2}"/>
              </a:ext>
            </a:extLst>
          </p:cNvPr>
          <p:cNvSpPr>
            <a:spLocks noGrp="1"/>
          </p:cNvSpPr>
          <p:nvPr>
            <p:ph idx="10"/>
          </p:nvPr>
        </p:nvSpPr>
        <p:spPr>
          <a:xfrm>
            <a:off x="4648198" y="1237678"/>
            <a:ext cx="4136447" cy="21913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178925"/>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6F506CF1-AA0C-35FD-1B88-97754A49F9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807350"/>
            <a:ext cx="2514600" cy="348163"/>
          </a:xfrm>
          <a:prstGeom prst="rect">
            <a:avLst/>
          </a:prstGeom>
        </p:spPr>
      </p:pic>
      <p:sp>
        <p:nvSpPr>
          <p:cNvPr id="2" name="Title 1">
            <a:extLst>
              <a:ext uri="{FF2B5EF4-FFF2-40B4-BE49-F238E27FC236}">
                <a16:creationId xmlns:a16="http://schemas.microsoft.com/office/drawing/2014/main" id="{1991879B-9DDF-61CB-3958-1FE853FD9AAD}"/>
              </a:ext>
            </a:extLst>
          </p:cNvPr>
          <p:cNvSpPr>
            <a:spLocks noGrp="1"/>
          </p:cNvSpPr>
          <p:nvPr>
            <p:ph type="title"/>
          </p:nvPr>
        </p:nvSpPr>
        <p:spPr>
          <a:xfrm>
            <a:off x="628650" y="320676"/>
            <a:ext cx="7886700" cy="834838"/>
          </a:xfrm>
          <a:prstGeom prst="rect">
            <a:avLst/>
          </a:prstGeom>
        </p:spPr>
        <p:txBody>
          <a:bodyPr/>
          <a:lstStyle>
            <a:lvl1pPr algn="l">
              <a:defRPr b="1">
                <a:solidFill>
                  <a:srgbClr val="EF3B2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524E181-0D29-FF89-4656-11E8A53A7EDE}"/>
              </a:ext>
            </a:extLst>
          </p:cNvPr>
          <p:cNvSpPr>
            <a:spLocks noGrp="1"/>
          </p:cNvSpPr>
          <p:nvPr>
            <p:ph sz="half" idx="1"/>
          </p:nvPr>
        </p:nvSpPr>
        <p:spPr>
          <a:xfrm>
            <a:off x="628650" y="1155514"/>
            <a:ext cx="3886200" cy="5021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A1B690-785C-6983-DDF7-0E5DFDA04DD2}"/>
              </a:ext>
            </a:extLst>
          </p:cNvPr>
          <p:cNvSpPr>
            <a:spLocks noGrp="1"/>
          </p:cNvSpPr>
          <p:nvPr>
            <p:ph sz="half" idx="2"/>
          </p:nvPr>
        </p:nvSpPr>
        <p:spPr>
          <a:xfrm>
            <a:off x="4629150" y="1155514"/>
            <a:ext cx="3886200" cy="5021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624155"/>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DC4ECDE0-C970-9506-C5E0-BB76388C47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807350"/>
            <a:ext cx="2514600" cy="348163"/>
          </a:xfrm>
          <a:prstGeom prst="rect">
            <a:avLst/>
          </a:prstGeom>
        </p:spPr>
      </p:pic>
      <p:sp>
        <p:nvSpPr>
          <p:cNvPr id="2" name="Title 1">
            <a:extLst>
              <a:ext uri="{FF2B5EF4-FFF2-40B4-BE49-F238E27FC236}">
                <a16:creationId xmlns:a16="http://schemas.microsoft.com/office/drawing/2014/main" id="{1B3D8844-4B25-3823-74C5-46C650D55784}"/>
              </a:ext>
            </a:extLst>
          </p:cNvPr>
          <p:cNvSpPr>
            <a:spLocks noGrp="1"/>
          </p:cNvSpPr>
          <p:nvPr>
            <p:ph type="title"/>
          </p:nvPr>
        </p:nvSpPr>
        <p:spPr>
          <a:xfrm>
            <a:off x="629841" y="346654"/>
            <a:ext cx="7886700" cy="808860"/>
          </a:xfrm>
          <a:prstGeom prst="rect">
            <a:avLst/>
          </a:prstGeom>
        </p:spPr>
        <p:txBody>
          <a:bodyPr/>
          <a:lstStyle>
            <a:lvl1pPr algn="l">
              <a:defRPr b="1">
                <a:solidFill>
                  <a:srgbClr val="EF3B24"/>
                </a:solidFill>
              </a:defRPr>
            </a:lvl1pPr>
          </a:lstStyle>
          <a:p>
            <a:r>
              <a:rPr lang="en-US"/>
              <a:t>Click to edit Master title style</a:t>
            </a:r>
          </a:p>
        </p:txBody>
      </p:sp>
      <p:sp>
        <p:nvSpPr>
          <p:cNvPr id="3" name="Text Placeholder 2">
            <a:extLst>
              <a:ext uri="{FF2B5EF4-FFF2-40B4-BE49-F238E27FC236}">
                <a16:creationId xmlns:a16="http://schemas.microsoft.com/office/drawing/2014/main" id="{E4254D98-25FA-6AA8-A0DD-02CFF7208011}"/>
              </a:ext>
            </a:extLst>
          </p:cNvPr>
          <p:cNvSpPr>
            <a:spLocks noGrp="1"/>
          </p:cNvSpPr>
          <p:nvPr>
            <p:ph type="body" idx="1"/>
          </p:nvPr>
        </p:nvSpPr>
        <p:spPr>
          <a:xfrm>
            <a:off x="629842" y="1237677"/>
            <a:ext cx="3868340" cy="517236"/>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5FA96A-7121-F351-A051-FF9727974A6A}"/>
              </a:ext>
            </a:extLst>
          </p:cNvPr>
          <p:cNvSpPr>
            <a:spLocks noGrp="1"/>
          </p:cNvSpPr>
          <p:nvPr>
            <p:ph sz="half" idx="2"/>
          </p:nvPr>
        </p:nvSpPr>
        <p:spPr>
          <a:xfrm>
            <a:off x="629842" y="1790890"/>
            <a:ext cx="3868340" cy="42048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9EF85F-48B2-7C45-81E8-AAEC9D9BD6A9}"/>
              </a:ext>
            </a:extLst>
          </p:cNvPr>
          <p:cNvSpPr>
            <a:spLocks noGrp="1"/>
          </p:cNvSpPr>
          <p:nvPr>
            <p:ph type="body" sz="quarter" idx="3"/>
          </p:nvPr>
        </p:nvSpPr>
        <p:spPr>
          <a:xfrm>
            <a:off x="4629152" y="1237677"/>
            <a:ext cx="3887391" cy="517236"/>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227E8-47E0-7D0A-43B1-C0C4A1921F16}"/>
              </a:ext>
            </a:extLst>
          </p:cNvPr>
          <p:cNvSpPr>
            <a:spLocks noGrp="1"/>
          </p:cNvSpPr>
          <p:nvPr>
            <p:ph sz="quarter" idx="4"/>
          </p:nvPr>
        </p:nvSpPr>
        <p:spPr>
          <a:xfrm>
            <a:off x="4629152" y="1790890"/>
            <a:ext cx="3887391" cy="42048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564995"/>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A4AD-2F5D-8911-C200-8015A7FFBA25}"/>
              </a:ext>
            </a:extLst>
          </p:cNvPr>
          <p:cNvSpPr>
            <a:spLocks noGrp="1"/>
          </p:cNvSpPr>
          <p:nvPr>
            <p:ph type="title"/>
          </p:nvPr>
        </p:nvSpPr>
        <p:spPr>
          <a:xfrm>
            <a:off x="526476" y="1427015"/>
            <a:ext cx="8238257" cy="1325563"/>
          </a:xfrm>
          <a:prstGeom prst="rect">
            <a:avLst/>
          </a:prstGeom>
        </p:spPr>
        <p:txBody>
          <a:bodyPr/>
          <a:lstStyle>
            <a:lvl1pPr>
              <a:defRPr b="1">
                <a:solidFill>
                  <a:srgbClr val="EF3B24"/>
                </a:solidFill>
              </a:defRPr>
            </a:lvl1pPr>
          </a:lstStyle>
          <a:p>
            <a:r>
              <a:rPr lang="en-US"/>
              <a:t>Click to edit Master title style</a:t>
            </a:r>
          </a:p>
        </p:txBody>
      </p:sp>
    </p:spTree>
    <p:extLst>
      <p:ext uri="{BB962C8B-B14F-4D97-AF65-F5344CB8AC3E}">
        <p14:creationId xmlns:p14="http://schemas.microsoft.com/office/powerpoint/2010/main" val="180167251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941265"/>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50F1B8B4-8F59-EBF6-ABEF-9B3DB56FDB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459" y="1340686"/>
            <a:ext cx="2514600" cy="348163"/>
          </a:xfrm>
          <a:prstGeom prst="rect">
            <a:avLst/>
          </a:prstGeom>
        </p:spPr>
      </p:pic>
      <p:sp>
        <p:nvSpPr>
          <p:cNvPr id="2" name="Title 1">
            <a:extLst>
              <a:ext uri="{FF2B5EF4-FFF2-40B4-BE49-F238E27FC236}">
                <a16:creationId xmlns:a16="http://schemas.microsoft.com/office/drawing/2014/main" id="{97F1AA7C-29AB-12D5-9E1E-C2D546BBFB38}"/>
              </a:ext>
            </a:extLst>
          </p:cNvPr>
          <p:cNvSpPr>
            <a:spLocks noGrp="1"/>
          </p:cNvSpPr>
          <p:nvPr>
            <p:ph type="title"/>
          </p:nvPr>
        </p:nvSpPr>
        <p:spPr>
          <a:xfrm>
            <a:off x="629841" y="457200"/>
            <a:ext cx="2949178" cy="1039091"/>
          </a:xfrm>
          <a:prstGeom prst="rect">
            <a:avLst/>
          </a:prstGeom>
        </p:spPr>
        <p:txBody>
          <a:bodyPr anchor="b"/>
          <a:lstStyle>
            <a:lvl1pPr>
              <a:defRPr sz="3200" b="1">
                <a:solidFill>
                  <a:srgbClr val="EF3B2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D4602ED-D5A4-F65A-2638-B4B557EDFB84}"/>
              </a:ext>
            </a:extLst>
          </p:cNvPr>
          <p:cNvSpPr>
            <a:spLocks noGrp="1"/>
          </p:cNvSpPr>
          <p:nvPr>
            <p:ph idx="1"/>
          </p:nvPr>
        </p:nvSpPr>
        <p:spPr>
          <a:xfrm>
            <a:off x="3636821" y="457201"/>
            <a:ext cx="4879723"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AE77F0-E642-1EAA-F03F-E8F80C8DEF66}"/>
              </a:ext>
            </a:extLst>
          </p:cNvPr>
          <p:cNvSpPr>
            <a:spLocks noGrp="1"/>
          </p:cNvSpPr>
          <p:nvPr>
            <p:ph type="body" sz="half" idx="2"/>
          </p:nvPr>
        </p:nvSpPr>
        <p:spPr>
          <a:xfrm>
            <a:off x="629841" y="1642664"/>
            <a:ext cx="2949178" cy="4226324"/>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712063130"/>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AB9EB91E-CFE9-C9B7-54AC-1DEC289761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459" y="1359882"/>
            <a:ext cx="2514600" cy="348163"/>
          </a:xfrm>
          <a:prstGeom prst="rect">
            <a:avLst/>
          </a:prstGeom>
        </p:spPr>
      </p:pic>
      <p:sp>
        <p:nvSpPr>
          <p:cNvPr id="2" name="Title 1">
            <a:extLst>
              <a:ext uri="{FF2B5EF4-FFF2-40B4-BE49-F238E27FC236}">
                <a16:creationId xmlns:a16="http://schemas.microsoft.com/office/drawing/2014/main" id="{C175B247-DFCA-A5DA-4417-92A249D39C64}"/>
              </a:ext>
            </a:extLst>
          </p:cNvPr>
          <p:cNvSpPr>
            <a:spLocks noGrp="1"/>
          </p:cNvSpPr>
          <p:nvPr>
            <p:ph type="title"/>
          </p:nvPr>
        </p:nvSpPr>
        <p:spPr>
          <a:xfrm>
            <a:off x="629841" y="457203"/>
            <a:ext cx="2949178" cy="1029855"/>
          </a:xfrm>
          <a:prstGeom prst="rect">
            <a:avLst/>
          </a:prstGeom>
        </p:spPr>
        <p:txBody>
          <a:bodyPr anchor="b"/>
          <a:lstStyle>
            <a:lvl1pPr>
              <a:defRPr sz="3200" b="1">
                <a:solidFill>
                  <a:srgbClr val="EF3B24"/>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D3C76C8D-8726-21DC-D11F-A22A00A10AA9}"/>
              </a:ext>
            </a:extLst>
          </p:cNvPr>
          <p:cNvSpPr>
            <a:spLocks noGrp="1"/>
          </p:cNvSpPr>
          <p:nvPr>
            <p:ph type="pic" idx="1"/>
          </p:nvPr>
        </p:nvSpPr>
        <p:spPr>
          <a:xfrm>
            <a:off x="3643746" y="457201"/>
            <a:ext cx="4872796" cy="540385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BD2E195-CC41-E7E2-1FD7-A17FC8B099C4}"/>
              </a:ext>
            </a:extLst>
          </p:cNvPr>
          <p:cNvSpPr>
            <a:spLocks noGrp="1"/>
          </p:cNvSpPr>
          <p:nvPr>
            <p:ph type="body" sz="half" idx="2"/>
          </p:nvPr>
        </p:nvSpPr>
        <p:spPr>
          <a:xfrm>
            <a:off x="629841" y="1653313"/>
            <a:ext cx="2949178" cy="4215679"/>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71242814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1"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2" indent="0">
              <a:buNone/>
              <a:defRPr sz="900">
                <a:solidFill>
                  <a:schemeClr val="tx1">
                    <a:tint val="75000"/>
                  </a:schemeClr>
                </a:solidFill>
              </a:defRPr>
            </a:lvl2pPr>
            <a:lvl3pPr marL="457223" indent="0">
              <a:buNone/>
              <a:defRPr sz="801">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1"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1023409"/>
            <a:ext cx="2020095" cy="426508"/>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4" name="Content Placeholder 3"/>
          <p:cNvSpPr>
            <a:spLocks noGrp="1"/>
          </p:cNvSpPr>
          <p:nvPr>
            <p:ph sz="half" idx="2"/>
          </p:nvPr>
        </p:nvSpPr>
        <p:spPr>
          <a:xfrm>
            <a:off x="228601" y="1449917"/>
            <a:ext cx="2020095" cy="2634192"/>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1023409"/>
            <a:ext cx="2020888" cy="426508"/>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6" name="Content Placeholder 5"/>
          <p:cNvSpPr>
            <a:spLocks noGrp="1"/>
          </p:cNvSpPr>
          <p:nvPr>
            <p:ph sz="quarter" idx="4"/>
          </p:nvPr>
        </p:nvSpPr>
        <p:spPr>
          <a:xfrm>
            <a:off x="2322514" y="1449917"/>
            <a:ext cx="2020888" cy="2634192"/>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5/14/2024</a:t>
            </a:fld>
            <a:endParaRPr lang="en-US"/>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649" r:id="rId2"/>
    <p:sldLayoutId id="2147483685" r:id="rId3"/>
    <p:sldLayoutId id="2147483688" r:id="rId4"/>
    <p:sldLayoutId id="2147483715" r:id="rId5"/>
    <p:sldLayoutId id="2147483716" r:id="rId6"/>
    <p:sldLayoutId id="2147483717" r:id="rId7"/>
    <p:sldLayoutId id="2147483696" r:id="rId8"/>
    <p:sldLayoutId id="2147483651" r:id="rId9"/>
    <p:sldLayoutId id="2147483689" r:id="rId10"/>
    <p:sldLayoutId id="2147483653" r:id="rId11"/>
    <p:sldLayoutId id="2147483690" r:id="rId12"/>
    <p:sldLayoutId id="2147483691" r:id="rId13"/>
    <p:sldLayoutId id="2147483692" r:id="rId14"/>
    <p:sldLayoutId id="2147483718" r:id="rId15"/>
    <p:sldLayoutId id="2147483719" r:id="rId16"/>
    <p:sldLayoutId id="2147483656" r:id="rId17"/>
    <p:sldLayoutId id="2147483657" r:id="rId18"/>
    <p:sldLayoutId id="2147483693" r:id="rId19"/>
    <p:sldLayoutId id="2147483694" r:id="rId20"/>
    <p:sldLayoutId id="2147483687" r:id="rId21"/>
    <p:sldLayoutId id="2147483686" r:id="rId22"/>
  </p:sldLayoutIdLst>
  <p:hf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5/14/2024</a:t>
            </a:fld>
            <a:endParaRPr lang="en-US"/>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727608"/>
      </p:ext>
    </p:extLst>
  </p:cSld>
  <p:clrMap bg1="lt1" tx1="dk1" bg2="lt2" tx2="dk2" accent1="accent1" accent2="accent2" accent3="accent3" accent4="accent4" accent5="accent5" accent6="accent6" hlink="hlink" folHlink="folHlink"/>
  <p:sldLayoutIdLst>
    <p:sldLayoutId id="2147483695" r:id="rId1"/>
    <p:sldLayoutId id="2147483660" r:id="rId2"/>
    <p:sldLayoutId id="2147483659" r:id="rId3"/>
    <p:sldLayoutId id="2147483658" r:id="rId4"/>
    <p:sldLayoutId id="2147483662" r:id="rId5"/>
    <p:sldLayoutId id="2147483661" r:id="rId6"/>
    <p:sldLayoutId id="2147483650" r:id="rId7"/>
    <p:sldLayoutId id="2147483652" r:id="rId8"/>
    <p:sldLayoutId id="2147483697" r:id="rId9"/>
    <p:sldLayoutId id="2147483654" r:id="rId10"/>
    <p:sldLayoutId id="2147483655" r:id="rId11"/>
    <p:sldLayoutId id="2147483698" r:id="rId12"/>
    <p:sldLayoutId id="2147483699" r:id="rId13"/>
  </p:sldLayoutIdLst>
  <p:hf hdr="0" dt="0"/>
  <p:txStyles>
    <p:titleStyle>
      <a:lvl1pPr algn="ctr"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377" rtl="0" eaLnBrk="1" latinLnBrk="0" hangingPunct="1">
        <a:lnSpc>
          <a:spcPct val="90000"/>
        </a:lnSpc>
        <a:spcBef>
          <a:spcPts val="1000"/>
        </a:spcBef>
        <a:buFont typeface="Arial" panose="020B0604020202020204" pitchFamily="34" charset="0"/>
        <a:buNone/>
        <a:defRPr sz="14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3E_674BFB8.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14_4655822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29.sv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9.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svg"/></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64_22C48DDA.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image" Target="../media/image81.svg"/><Relationship Id="rId5" Type="http://schemas.openxmlformats.org/officeDocument/2006/relationships/image" Target="../media/image25.pn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hyperlink" Target="https://www.uschamber.com/workforce/understanding-americas-labor-shortage" TargetMode="External"/><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hyperlink" Target="https://www.bls.gov/opub/ted/2023/the-number-of-unemployed-people-per-job-opening-was-unchanged-at-0-7-in-august-2023.htm#:~:text=On%20the%20last%20business%20day,0.1%20percentage%20point%20from%20Jun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rnewswire.com/news-releases/us-workers-share-salary-expectations-and-priorities-in-todays-job-market-301631597.html" TargetMode="External"/><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prnewswire.com/news-releases/new-research-shows-that-hiring-is-harder-than-ever-time-to-hire-increasing-significantly-for-almost-all-roles-301839785.html" TargetMode="External"/><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hyperlink" Target="https://c212.net/c/link/?t=0&amp;l=en&amp;o=3881334-1&amp;h=1725109953&amp;u=http%3A%2F%2Fwww.weareams.com%2F&amp;a=%C2%A0AMS"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forbes.com/sites/jackkelly/2023/05/19/while-ceos-blame-remote-work-for-decreased-productivity-heres-the-bigger-picture/?sh=1bff177a7b84" TargetMode="External"/><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hyperlink" Target="https://www.zippia.com/advice/employee-engagement-statistic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iktok.com/@gabrielle_judge/video/7236129804066524459" TargetMode="External"/><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hyperlink" Target="https://www.bizjournals.com/bizjournals/news/2024/01/28/hiring-managers-gen-z-workers-workplace-workforce.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394E7-CA89-B3F6-6E30-45C0F8D312B4}"/>
              </a:ext>
            </a:extLst>
          </p:cNvPr>
          <p:cNvPicPr>
            <a:picLocks noChangeAspect="1"/>
          </p:cNvPicPr>
          <p:nvPr/>
        </p:nvPicPr>
        <p:blipFill>
          <a:blip r:embed="rId2"/>
          <a:stretch>
            <a:fillRect/>
          </a:stretch>
        </p:blipFill>
        <p:spPr>
          <a:xfrm>
            <a:off x="-20719" y="-39280"/>
            <a:ext cx="9164719" cy="5520758"/>
          </a:xfrm>
          <a:prstGeom prst="rect">
            <a:avLst/>
          </a:prstGeom>
        </p:spPr>
      </p:pic>
      <p:sp>
        <p:nvSpPr>
          <p:cNvPr id="5" name="TextBox 5"/>
          <p:cNvSpPr txBox="1"/>
          <p:nvPr/>
        </p:nvSpPr>
        <p:spPr>
          <a:xfrm>
            <a:off x="-54065" y="1555427"/>
            <a:ext cx="9011768" cy="1117678"/>
          </a:xfrm>
          <a:prstGeom prst="rect">
            <a:avLst/>
          </a:prstGeom>
        </p:spPr>
        <p:txBody>
          <a:bodyPr wrap="square" lIns="0" tIns="0" rIns="0" bIns="0" rtlCol="0" anchor="t">
            <a:spAutoFit/>
          </a:bodyPr>
          <a:lstStyle/>
          <a:p>
            <a:pPr lvl="1" algn="ctr">
              <a:lnSpc>
                <a:spcPct val="150000"/>
              </a:lnSpc>
            </a:pPr>
            <a:r>
              <a:rPr lang="en-US" sz="5400">
                <a:solidFill>
                  <a:schemeClr val="bg1"/>
                </a:solidFill>
                <a:latin typeface="Montserrat Semi-Bold Bold"/>
              </a:rPr>
              <a:t>​</a:t>
            </a:r>
            <a:r>
              <a:rPr lang="en-US" sz="5400" b="1">
                <a:solidFill>
                  <a:srgbClr val="88DDFF"/>
                </a:solidFill>
                <a:latin typeface="Montserrat"/>
                <a:ea typeface="+mn-lt"/>
                <a:cs typeface="+mn-lt"/>
              </a:rPr>
              <a:t>Rethinking Talent: </a:t>
            </a:r>
            <a:endParaRPr lang="en-US" sz="5400" b="1">
              <a:solidFill>
                <a:srgbClr val="88DDFF"/>
              </a:solidFill>
              <a:latin typeface="Montserrat"/>
              <a:cs typeface="Calibri"/>
            </a:endParaRPr>
          </a:p>
        </p:txBody>
      </p:sp>
      <p:pic>
        <p:nvPicPr>
          <p:cNvPr id="10" name="Picture 9" descr="A logo with blue and green letters&#10;&#10;Description automatically generated">
            <a:extLst>
              <a:ext uri="{FF2B5EF4-FFF2-40B4-BE49-F238E27FC236}">
                <a16:creationId xmlns:a16="http://schemas.microsoft.com/office/drawing/2014/main" id="{4913B5A9-7490-B1BE-479B-67E90947D8BA}"/>
              </a:ext>
            </a:extLst>
          </p:cNvPr>
          <p:cNvPicPr>
            <a:picLocks noChangeAspect="1"/>
          </p:cNvPicPr>
          <p:nvPr/>
        </p:nvPicPr>
        <p:blipFill>
          <a:blip r:embed="rId3"/>
          <a:stretch>
            <a:fillRect/>
          </a:stretch>
        </p:blipFill>
        <p:spPr>
          <a:xfrm>
            <a:off x="3642056" y="5856497"/>
            <a:ext cx="1879833" cy="751136"/>
          </a:xfrm>
          <a:prstGeom prst="rect">
            <a:avLst/>
          </a:prstGeom>
        </p:spPr>
      </p:pic>
      <p:sp>
        <p:nvSpPr>
          <p:cNvPr id="4" name="TextBox 3">
            <a:extLst>
              <a:ext uri="{FF2B5EF4-FFF2-40B4-BE49-F238E27FC236}">
                <a16:creationId xmlns:a16="http://schemas.microsoft.com/office/drawing/2014/main" id="{8B7C508B-3982-EB5C-E48D-4D52C41A830F}"/>
              </a:ext>
            </a:extLst>
          </p:cNvPr>
          <p:cNvSpPr txBox="1"/>
          <p:nvPr/>
        </p:nvSpPr>
        <p:spPr>
          <a:xfrm>
            <a:off x="493854" y="2914223"/>
            <a:ext cx="805089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Montserrat"/>
                <a:ea typeface="+mn-lt"/>
                <a:cs typeface="+mn-lt"/>
              </a:rPr>
              <a:t>The updated playbook for today’s workforce</a:t>
            </a:r>
            <a:endParaRPr lang="en-US" sz="4000" b="1">
              <a:solidFill>
                <a:schemeClr val="bg1"/>
              </a:solidFill>
              <a:latin typeface="Montserrat"/>
            </a:endParaRPr>
          </a:p>
        </p:txBody>
      </p:sp>
      <p:sp>
        <p:nvSpPr>
          <p:cNvPr id="6" name="Slide Number Placeholder 5">
            <a:extLst>
              <a:ext uri="{FF2B5EF4-FFF2-40B4-BE49-F238E27FC236}">
                <a16:creationId xmlns:a16="http://schemas.microsoft.com/office/drawing/2014/main" id="{E9FC04E3-1265-79D9-459B-E0A01EA42D9D}"/>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06841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265947"/>
            <a:ext cx="9144000" cy="3734803"/>
            <a:chOff x="0" y="0"/>
            <a:chExt cx="9537267" cy="3145037"/>
          </a:xfrm>
        </p:grpSpPr>
        <p:sp>
          <p:nvSpPr>
            <p:cNvPr id="3" name="Freeform 3"/>
            <p:cNvSpPr/>
            <p:nvPr/>
          </p:nvSpPr>
          <p:spPr>
            <a:xfrm>
              <a:off x="0" y="0"/>
              <a:ext cx="9537267" cy="3145037"/>
            </a:xfrm>
            <a:custGeom>
              <a:avLst/>
              <a:gdLst/>
              <a:ahLst/>
              <a:cxnLst/>
              <a:rect l="l" t="t" r="r" b="b"/>
              <a:pathLst>
                <a:path w="9537267" h="3145037">
                  <a:moveTo>
                    <a:pt x="0" y="0"/>
                  </a:moveTo>
                  <a:lnTo>
                    <a:pt x="9537267" y="0"/>
                  </a:lnTo>
                  <a:lnTo>
                    <a:pt x="9537267" y="3145037"/>
                  </a:lnTo>
                  <a:lnTo>
                    <a:pt x="0" y="3145037"/>
                  </a:lnTo>
                  <a:close/>
                </a:path>
              </a:pathLst>
            </a:custGeom>
            <a:solidFill>
              <a:srgbClr val="0E5B7A"/>
            </a:solidFill>
          </p:spPr>
          <p:txBody>
            <a:bodyPr/>
            <a:lstStyle/>
            <a:p>
              <a:endParaRPr lang="en-US" sz="500"/>
            </a:p>
          </p:txBody>
        </p:sp>
      </p:grpSp>
      <p:grpSp>
        <p:nvGrpSpPr>
          <p:cNvPr id="4" name="Group 4"/>
          <p:cNvGrpSpPr/>
          <p:nvPr/>
        </p:nvGrpSpPr>
        <p:grpSpPr>
          <a:xfrm>
            <a:off x="-9999" y="-1451"/>
            <a:ext cx="3871933" cy="5996398"/>
            <a:chOff x="0" y="0"/>
            <a:chExt cx="9922883" cy="13716000"/>
          </a:xfrm>
        </p:grpSpPr>
        <p:pic>
          <p:nvPicPr>
            <p:cNvPr id="5" name="Picture 5" descr="Close-up of graph"/>
            <p:cNvPicPr>
              <a:picLocks noChangeAspect="1"/>
            </p:cNvPicPr>
            <p:nvPr/>
          </p:nvPicPr>
          <p:blipFill>
            <a:blip r:embed="rId2"/>
            <a:srcRect l="28444" r="28444"/>
            <a:stretch>
              <a:fillRect/>
            </a:stretch>
          </p:blipFill>
          <p:spPr>
            <a:xfrm>
              <a:off x="0" y="0"/>
              <a:ext cx="9922883" cy="13716000"/>
            </a:xfrm>
            <a:prstGeom prst="rect">
              <a:avLst/>
            </a:prstGeom>
          </p:spPr>
        </p:pic>
      </p:grpSp>
      <p:grpSp>
        <p:nvGrpSpPr>
          <p:cNvPr id="6" name="Group 6"/>
          <p:cNvGrpSpPr/>
          <p:nvPr/>
        </p:nvGrpSpPr>
        <p:grpSpPr>
          <a:xfrm>
            <a:off x="-113197" y="1532645"/>
            <a:ext cx="226394" cy="1097312"/>
            <a:chOff x="0" y="0"/>
            <a:chExt cx="293277" cy="1421492"/>
          </a:xfrm>
        </p:grpSpPr>
        <p:sp>
          <p:nvSpPr>
            <p:cNvPr id="7" name="Freeform 7"/>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CCA7"/>
            </a:solidFill>
          </p:spPr>
          <p:txBody>
            <a:bodyPr/>
            <a:lstStyle/>
            <a:p>
              <a:endParaRPr lang="en-US" sz="500"/>
            </a:p>
          </p:txBody>
        </p:sp>
      </p:grpSp>
      <p:sp>
        <p:nvSpPr>
          <p:cNvPr id="12" name="TextBox 12"/>
          <p:cNvSpPr txBox="1"/>
          <p:nvPr/>
        </p:nvSpPr>
        <p:spPr>
          <a:xfrm>
            <a:off x="4145616" y="1008991"/>
            <a:ext cx="4042069" cy="461665"/>
          </a:xfrm>
          <a:prstGeom prst="rect">
            <a:avLst/>
          </a:prstGeom>
        </p:spPr>
        <p:txBody>
          <a:bodyPr wrap="square" lIns="0" tIns="0" rIns="0" bIns="0" rtlCol="0" anchor="t">
            <a:spAutoFit/>
          </a:bodyPr>
          <a:lstStyle/>
          <a:p>
            <a:pPr>
              <a:lnSpc>
                <a:spcPts val="3570"/>
              </a:lnSpc>
              <a:spcBef>
                <a:spcPct val="0"/>
              </a:spcBef>
            </a:pPr>
            <a:r>
              <a:rPr lang="en-US" sz="3600" b="1">
                <a:solidFill>
                  <a:srgbClr val="007394"/>
                </a:solidFill>
                <a:latin typeface="Montserrat"/>
              </a:rPr>
              <a:t>The Aftermath</a:t>
            </a:r>
          </a:p>
        </p:txBody>
      </p:sp>
      <p:grpSp>
        <p:nvGrpSpPr>
          <p:cNvPr id="18" name="Group 17">
            <a:extLst>
              <a:ext uri="{FF2B5EF4-FFF2-40B4-BE49-F238E27FC236}">
                <a16:creationId xmlns:a16="http://schemas.microsoft.com/office/drawing/2014/main" id="{9D220504-142B-7B99-080D-F18CEBF193E8}"/>
              </a:ext>
            </a:extLst>
          </p:cNvPr>
          <p:cNvGrpSpPr/>
          <p:nvPr/>
        </p:nvGrpSpPr>
        <p:grpSpPr>
          <a:xfrm>
            <a:off x="4380209" y="3720891"/>
            <a:ext cx="3546387" cy="340000"/>
            <a:chOff x="4380209" y="3720891"/>
            <a:chExt cx="3546387" cy="340000"/>
          </a:xfrm>
        </p:grpSpPr>
        <p:sp>
          <p:nvSpPr>
            <p:cNvPr id="16" name="TextBox 16"/>
            <p:cNvSpPr txBox="1"/>
            <p:nvPr/>
          </p:nvSpPr>
          <p:spPr>
            <a:xfrm>
              <a:off x="4848932" y="3786521"/>
              <a:ext cx="3077664" cy="218008"/>
            </a:xfrm>
            <a:prstGeom prst="rect">
              <a:avLst/>
            </a:prstGeom>
          </p:spPr>
          <p:txBody>
            <a:bodyPr lIns="0" tIns="0" rIns="0" bIns="0" rtlCol="0" anchor="t">
              <a:spAutoFit/>
            </a:bodyPr>
            <a:lstStyle/>
            <a:p>
              <a:pPr>
                <a:lnSpc>
                  <a:spcPts val="1727"/>
                </a:lnSpc>
              </a:pPr>
              <a:r>
                <a:rPr lang="en-US" sz="1600" dirty="0">
                  <a:solidFill>
                    <a:srgbClr val="FFFFFF"/>
                  </a:solidFill>
                  <a:latin typeface="Montserrat"/>
                  <a:ea typeface="+mn-lt"/>
                  <a:cs typeface="+mn-lt"/>
                </a:rPr>
                <a:t>Unrealized growth</a:t>
              </a:r>
              <a:endParaRPr lang="en-US" sz="1600" dirty="0">
                <a:latin typeface="Montserrat"/>
              </a:endParaRPr>
            </a:p>
          </p:txBody>
        </p:sp>
        <p:pic>
          <p:nvPicPr>
            <p:cNvPr id="25" name="Graphic 24" descr="Confused person with solid fill">
              <a:extLst>
                <a:ext uri="{FF2B5EF4-FFF2-40B4-BE49-F238E27FC236}">
                  <a16:creationId xmlns:a16="http://schemas.microsoft.com/office/drawing/2014/main" id="{876408FA-2F45-39E1-0A87-0C8A1E253E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0209" y="3720891"/>
              <a:ext cx="328396" cy="340000"/>
            </a:xfrm>
            <a:prstGeom prst="rect">
              <a:avLst/>
            </a:prstGeom>
          </p:spPr>
        </p:pic>
      </p:grpSp>
      <p:grpSp>
        <p:nvGrpSpPr>
          <p:cNvPr id="13" name="Group 12">
            <a:extLst>
              <a:ext uri="{FF2B5EF4-FFF2-40B4-BE49-F238E27FC236}">
                <a16:creationId xmlns:a16="http://schemas.microsoft.com/office/drawing/2014/main" id="{056D2131-4682-C3A4-1110-EA775F76B927}"/>
              </a:ext>
            </a:extLst>
          </p:cNvPr>
          <p:cNvGrpSpPr/>
          <p:nvPr/>
        </p:nvGrpSpPr>
        <p:grpSpPr>
          <a:xfrm>
            <a:off x="4373682" y="3169915"/>
            <a:ext cx="4325870" cy="357406"/>
            <a:chOff x="4373682" y="3169915"/>
            <a:chExt cx="4325870" cy="357406"/>
          </a:xfrm>
        </p:grpSpPr>
        <p:sp>
          <p:nvSpPr>
            <p:cNvPr id="15" name="TextBox 15"/>
            <p:cNvSpPr txBox="1"/>
            <p:nvPr/>
          </p:nvSpPr>
          <p:spPr>
            <a:xfrm>
              <a:off x="4851867" y="3239614"/>
              <a:ext cx="3847685" cy="218008"/>
            </a:xfrm>
            <a:prstGeom prst="rect">
              <a:avLst/>
            </a:prstGeom>
          </p:spPr>
          <p:txBody>
            <a:bodyPr wrap="square" lIns="0" tIns="0" rIns="0" bIns="0" rtlCol="0" anchor="t">
              <a:spAutoFit/>
            </a:bodyPr>
            <a:lstStyle/>
            <a:p>
              <a:pPr>
                <a:lnSpc>
                  <a:spcPts val="1727"/>
                </a:lnSpc>
              </a:pPr>
              <a:r>
                <a:rPr lang="en-US" sz="1600" dirty="0">
                  <a:solidFill>
                    <a:srgbClr val="FFFFFF"/>
                  </a:solidFill>
                  <a:latin typeface="Montserrat"/>
                  <a:ea typeface="+mn-lt"/>
                  <a:cs typeface="+mn-lt"/>
                </a:rPr>
                <a:t>Frustrated and overworked staff</a:t>
              </a:r>
              <a:endParaRPr lang="en-US" sz="1600" dirty="0">
                <a:latin typeface="Montserrat"/>
              </a:endParaRPr>
            </a:p>
          </p:txBody>
        </p:sp>
        <p:pic>
          <p:nvPicPr>
            <p:cNvPr id="26" name="Graphic 25" descr="Crawl with solid fill">
              <a:extLst>
                <a:ext uri="{FF2B5EF4-FFF2-40B4-BE49-F238E27FC236}">
                  <a16:creationId xmlns:a16="http://schemas.microsoft.com/office/drawing/2014/main" id="{63476227-77AD-0C66-A546-166180BD03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3682" y="3169915"/>
              <a:ext cx="340000" cy="357406"/>
            </a:xfrm>
            <a:prstGeom prst="rect">
              <a:avLst/>
            </a:prstGeom>
          </p:spPr>
        </p:pic>
      </p:grpSp>
      <p:grpSp>
        <p:nvGrpSpPr>
          <p:cNvPr id="19" name="Group 18">
            <a:extLst>
              <a:ext uri="{FF2B5EF4-FFF2-40B4-BE49-F238E27FC236}">
                <a16:creationId xmlns:a16="http://schemas.microsoft.com/office/drawing/2014/main" id="{FB1D1270-AAF5-333C-3FDF-17B163034D88}"/>
              </a:ext>
            </a:extLst>
          </p:cNvPr>
          <p:cNvGrpSpPr/>
          <p:nvPr/>
        </p:nvGrpSpPr>
        <p:grpSpPr>
          <a:xfrm>
            <a:off x="4396890" y="4341755"/>
            <a:ext cx="3529706" cy="270376"/>
            <a:chOff x="4396890" y="4341755"/>
            <a:chExt cx="3529706" cy="270376"/>
          </a:xfrm>
        </p:grpSpPr>
        <p:sp>
          <p:nvSpPr>
            <p:cNvPr id="17" name="TextBox 17"/>
            <p:cNvSpPr txBox="1"/>
            <p:nvPr/>
          </p:nvSpPr>
          <p:spPr>
            <a:xfrm>
              <a:off x="4848932" y="4367939"/>
              <a:ext cx="3077664" cy="218008"/>
            </a:xfrm>
            <a:prstGeom prst="rect">
              <a:avLst/>
            </a:prstGeom>
          </p:spPr>
          <p:txBody>
            <a:bodyPr lIns="0" tIns="0" rIns="0" bIns="0" rtlCol="0" anchor="t">
              <a:spAutoFit/>
            </a:bodyPr>
            <a:lstStyle/>
            <a:p>
              <a:pPr>
                <a:lnSpc>
                  <a:spcPts val="1727"/>
                </a:lnSpc>
              </a:pPr>
              <a:r>
                <a:rPr lang="en-US" sz="1600" dirty="0">
                  <a:solidFill>
                    <a:srgbClr val="FFFFFF"/>
                  </a:solidFill>
                  <a:latin typeface="Montserrat"/>
                  <a:ea typeface="+mn-lt"/>
                  <a:cs typeface="+mn-lt"/>
                </a:rPr>
                <a:t>Poor customer experience</a:t>
              </a:r>
              <a:endParaRPr lang="en-US" sz="1600" dirty="0">
                <a:latin typeface="Montserrat"/>
              </a:endParaRPr>
            </a:p>
          </p:txBody>
        </p:sp>
        <p:pic>
          <p:nvPicPr>
            <p:cNvPr id="27" name="Graphic 26" descr="Expressionless face with solid fill with solid fill">
              <a:extLst>
                <a:ext uri="{FF2B5EF4-FFF2-40B4-BE49-F238E27FC236}">
                  <a16:creationId xmlns:a16="http://schemas.microsoft.com/office/drawing/2014/main" id="{2ED4BCAB-0428-A3A8-26D5-DAC9EA14AC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96890" y="4341755"/>
              <a:ext cx="293584" cy="270376"/>
            </a:xfrm>
            <a:prstGeom prst="rect">
              <a:avLst/>
            </a:prstGeom>
          </p:spPr>
        </p:pic>
      </p:grpSp>
      <p:grpSp>
        <p:nvGrpSpPr>
          <p:cNvPr id="11" name="Group 10">
            <a:extLst>
              <a:ext uri="{FF2B5EF4-FFF2-40B4-BE49-F238E27FC236}">
                <a16:creationId xmlns:a16="http://schemas.microsoft.com/office/drawing/2014/main" id="{CD9EC0E7-E32A-4A61-5B69-A85D0E1F63F3}"/>
              </a:ext>
            </a:extLst>
          </p:cNvPr>
          <p:cNvGrpSpPr/>
          <p:nvPr/>
        </p:nvGrpSpPr>
        <p:grpSpPr>
          <a:xfrm>
            <a:off x="4379484" y="2570370"/>
            <a:ext cx="3934827" cy="322594"/>
            <a:chOff x="4379484" y="2570370"/>
            <a:chExt cx="3934827" cy="322594"/>
          </a:xfrm>
        </p:grpSpPr>
        <p:sp>
          <p:nvSpPr>
            <p:cNvPr id="14" name="TextBox 14"/>
            <p:cNvSpPr txBox="1"/>
            <p:nvPr/>
          </p:nvSpPr>
          <p:spPr>
            <a:xfrm>
              <a:off x="4848932" y="2617549"/>
              <a:ext cx="3465379" cy="224420"/>
            </a:xfrm>
            <a:prstGeom prst="rect">
              <a:avLst/>
            </a:prstGeom>
          </p:spPr>
          <p:txBody>
            <a:bodyPr wrap="square" lIns="0" tIns="0" rIns="0" bIns="0" rtlCol="0" anchor="t">
              <a:spAutoFit/>
            </a:bodyPr>
            <a:lstStyle/>
            <a:p>
              <a:pPr>
                <a:lnSpc>
                  <a:spcPts val="1727"/>
                </a:lnSpc>
              </a:pPr>
              <a:r>
                <a:rPr lang="en-US" sz="1600" dirty="0">
                  <a:solidFill>
                    <a:srgbClr val="FFFFFF"/>
                  </a:solidFill>
                  <a:latin typeface="Montserrat"/>
                  <a:ea typeface="+mn-lt"/>
                  <a:cs typeface="+mn-lt"/>
                </a:rPr>
                <a:t>Diminished productivity</a:t>
              </a:r>
              <a:endParaRPr lang="en-US" sz="1600" dirty="0">
                <a:latin typeface="Montserrat"/>
              </a:endParaRPr>
            </a:p>
          </p:txBody>
        </p:sp>
        <p:pic>
          <p:nvPicPr>
            <p:cNvPr id="33" name="Graphic 32" descr="Statistics with solid fill">
              <a:extLst>
                <a:ext uri="{FF2B5EF4-FFF2-40B4-BE49-F238E27FC236}">
                  <a16:creationId xmlns:a16="http://schemas.microsoft.com/office/drawing/2014/main" id="{450CE559-3779-FF62-6C5B-4F6344958F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79484" y="2570370"/>
              <a:ext cx="328396" cy="322594"/>
            </a:xfrm>
            <a:prstGeom prst="rect">
              <a:avLst/>
            </a:prstGeom>
          </p:spPr>
        </p:pic>
      </p:grpSp>
      <p:grpSp>
        <p:nvGrpSpPr>
          <p:cNvPr id="20" name="Group 19">
            <a:extLst>
              <a:ext uri="{FF2B5EF4-FFF2-40B4-BE49-F238E27FC236}">
                <a16:creationId xmlns:a16="http://schemas.microsoft.com/office/drawing/2014/main" id="{DFD83144-26B0-EC62-3FE9-62D860200EF5}"/>
              </a:ext>
            </a:extLst>
          </p:cNvPr>
          <p:cNvGrpSpPr/>
          <p:nvPr/>
        </p:nvGrpSpPr>
        <p:grpSpPr>
          <a:xfrm>
            <a:off x="4353375" y="4892995"/>
            <a:ext cx="3573221" cy="380614"/>
            <a:chOff x="4353375" y="4892995"/>
            <a:chExt cx="3573221" cy="380614"/>
          </a:xfrm>
        </p:grpSpPr>
        <p:pic>
          <p:nvPicPr>
            <p:cNvPr id="30" name="Graphic 29" descr="Philanthropy with solid fill">
              <a:extLst>
                <a:ext uri="{FF2B5EF4-FFF2-40B4-BE49-F238E27FC236}">
                  <a16:creationId xmlns:a16="http://schemas.microsoft.com/office/drawing/2014/main" id="{350FEAF7-147B-2C0E-5244-0FB22F3C8A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53375" y="4892995"/>
              <a:ext cx="380614" cy="380614"/>
            </a:xfrm>
            <a:prstGeom prst="rect">
              <a:avLst/>
            </a:prstGeom>
          </p:spPr>
        </p:pic>
        <p:sp>
          <p:nvSpPr>
            <p:cNvPr id="38" name="TextBox 17">
              <a:extLst>
                <a:ext uri="{FF2B5EF4-FFF2-40B4-BE49-F238E27FC236}">
                  <a16:creationId xmlns:a16="http://schemas.microsoft.com/office/drawing/2014/main" id="{89C3AFDD-CA78-7568-2D55-0A698DB2FEE7}"/>
                </a:ext>
              </a:extLst>
            </p:cNvPr>
            <p:cNvSpPr txBox="1"/>
            <p:nvPr/>
          </p:nvSpPr>
          <p:spPr>
            <a:xfrm>
              <a:off x="4848928" y="4975733"/>
              <a:ext cx="3077668" cy="218008"/>
            </a:xfrm>
            <a:prstGeom prst="rect">
              <a:avLst/>
            </a:prstGeom>
          </p:spPr>
          <p:txBody>
            <a:bodyPr lIns="0" tIns="0" rIns="0" bIns="0" rtlCol="0" anchor="t">
              <a:spAutoFit/>
            </a:bodyPr>
            <a:lstStyle/>
            <a:p>
              <a:pPr>
                <a:lnSpc>
                  <a:spcPts val="1727"/>
                </a:lnSpc>
              </a:pPr>
              <a:r>
                <a:rPr lang="en-US" sz="1600" dirty="0">
                  <a:solidFill>
                    <a:srgbClr val="FFFFFF"/>
                  </a:solidFill>
                  <a:latin typeface="Montserrat"/>
                  <a:ea typeface="+mn-lt"/>
                  <a:cs typeface="+mn-lt"/>
                </a:rPr>
                <a:t>Increased costs</a:t>
              </a:r>
              <a:endParaRPr lang="en-US" sz="1600" dirty="0">
                <a:latin typeface="Montserrat"/>
              </a:endParaRPr>
            </a:p>
          </p:txBody>
        </p:sp>
      </p:grpSp>
      <p:sp>
        <p:nvSpPr>
          <p:cNvPr id="8" name="TextBox 17">
            <a:extLst>
              <a:ext uri="{FF2B5EF4-FFF2-40B4-BE49-F238E27FC236}">
                <a16:creationId xmlns:a16="http://schemas.microsoft.com/office/drawing/2014/main" id="{116A77E5-341C-9F4D-7B92-B6C0948E0A23}"/>
              </a:ext>
            </a:extLst>
          </p:cNvPr>
          <p:cNvSpPr txBox="1"/>
          <p:nvPr/>
        </p:nvSpPr>
        <p:spPr>
          <a:xfrm>
            <a:off x="4848928" y="5522640"/>
            <a:ext cx="3077668" cy="218008"/>
          </a:xfrm>
          <a:prstGeom prst="rect">
            <a:avLst/>
          </a:prstGeom>
        </p:spPr>
        <p:txBody>
          <a:bodyPr lIns="0" tIns="0" rIns="0" bIns="0" rtlCol="0" anchor="t">
            <a:spAutoFit/>
          </a:bodyPr>
          <a:lstStyle/>
          <a:p>
            <a:pPr>
              <a:lnSpc>
                <a:spcPts val="1727"/>
              </a:lnSpc>
            </a:pPr>
            <a:r>
              <a:rPr lang="en-US" sz="1600" dirty="0">
                <a:solidFill>
                  <a:schemeClr val="bg1"/>
                </a:solidFill>
                <a:latin typeface="Montserrat"/>
                <a:ea typeface="+mn-lt"/>
                <a:cs typeface="+mn-lt"/>
              </a:rPr>
              <a:t>To name a few...</a:t>
            </a:r>
            <a:endParaRPr lang="en-US" sz="1600" dirty="0">
              <a:solidFill>
                <a:schemeClr val="bg1"/>
              </a:solidFill>
              <a:latin typeface="Montserrat"/>
            </a:endParaRPr>
          </a:p>
        </p:txBody>
      </p:sp>
      <p:sp>
        <p:nvSpPr>
          <p:cNvPr id="10" name="TextBox 10">
            <a:extLst>
              <a:ext uri="{FF2B5EF4-FFF2-40B4-BE49-F238E27FC236}">
                <a16:creationId xmlns:a16="http://schemas.microsoft.com/office/drawing/2014/main" id="{2FCAEF71-2B0F-E3A8-075F-11BA6B1DE8E5}"/>
              </a:ext>
            </a:extLst>
          </p:cNvPr>
          <p:cNvSpPr txBox="1"/>
          <p:nvPr/>
        </p:nvSpPr>
        <p:spPr>
          <a:xfrm>
            <a:off x="-882" y="6310914"/>
            <a:ext cx="4144167" cy="166712"/>
          </a:xfrm>
          <a:prstGeom prst="rect">
            <a:avLst/>
          </a:prstGeom>
        </p:spPr>
        <p:txBody>
          <a:bodyPr wrap="square" lIns="0" tIns="0" rIns="0" bIns="0" rtlCol="0" anchor="t">
            <a:spAutoFit/>
          </a:bodyPr>
          <a:lstStyle/>
          <a:p>
            <a:pPr algn="ctr">
              <a:lnSpc>
                <a:spcPts val="1260"/>
              </a:lnSpc>
            </a:pPr>
            <a:r>
              <a:rPr lang="en-US" sz="1100">
                <a:solidFill>
                  <a:srgbClr val="043847"/>
                </a:solidFill>
                <a:latin typeface="Montserrat"/>
              </a:rPr>
              <a:t>© 2024 WORKBETTERNOW. All Rights Reserved.  ​</a:t>
            </a:r>
          </a:p>
        </p:txBody>
      </p:sp>
      <p:sp>
        <p:nvSpPr>
          <p:cNvPr id="9" name="Slide Number Placeholder 7">
            <a:extLst>
              <a:ext uri="{FF2B5EF4-FFF2-40B4-BE49-F238E27FC236}">
                <a16:creationId xmlns:a16="http://schemas.microsoft.com/office/drawing/2014/main" id="{CB00CF7B-BAB0-4106-CE59-1436611863C2}"/>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10</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107720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l="-17000" r="-17000"/>
          </a:stretch>
        </a:blipFill>
        <a:effectLst/>
      </p:bgPr>
    </p:bg>
    <p:spTree>
      <p:nvGrpSpPr>
        <p:cNvPr id="1" name=""/>
        <p:cNvGrpSpPr/>
        <p:nvPr/>
      </p:nvGrpSpPr>
      <p:grpSpPr>
        <a:xfrm>
          <a:off x="0" y="0"/>
          <a:ext cx="0" cy="0"/>
          <a:chOff x="0" y="0"/>
          <a:chExt cx="0" cy="0"/>
        </a:xfrm>
      </p:grpSpPr>
      <p:sp>
        <p:nvSpPr>
          <p:cNvPr id="2" name="TextBox 2"/>
          <p:cNvSpPr txBox="1"/>
          <p:nvPr/>
        </p:nvSpPr>
        <p:spPr>
          <a:xfrm>
            <a:off x="1354392" y="587693"/>
            <a:ext cx="6433765" cy="553998"/>
          </a:xfrm>
          <a:prstGeom prst="rect">
            <a:avLst/>
          </a:prstGeom>
        </p:spPr>
        <p:txBody>
          <a:bodyPr wrap="square" lIns="0" tIns="0" rIns="0" bIns="0" rtlCol="0" anchor="t">
            <a:spAutoFit/>
          </a:bodyPr>
          <a:lstStyle/>
          <a:p>
            <a:pPr algn="ctr">
              <a:spcBef>
                <a:spcPct val="0"/>
              </a:spcBef>
            </a:pPr>
            <a:r>
              <a:rPr lang="en-US" sz="3600" b="1" dirty="0">
                <a:solidFill>
                  <a:srgbClr val="88DDFF"/>
                </a:solidFill>
                <a:latin typeface="Montserrat"/>
                <a:ea typeface="+mn-lt"/>
                <a:cs typeface="+mn-lt"/>
              </a:rPr>
              <a:t>Change </a:t>
            </a:r>
            <a:r>
              <a:rPr lang="en-US" sz="3600" b="1" dirty="0">
                <a:solidFill>
                  <a:schemeClr val="bg1"/>
                </a:solidFill>
                <a:latin typeface="Montserrat"/>
                <a:ea typeface="+mn-lt"/>
                <a:cs typeface="+mn-lt"/>
              </a:rPr>
              <a:t>&amp; Business</a:t>
            </a:r>
            <a:endParaRPr lang="en-US" sz="3600" b="1" dirty="0">
              <a:solidFill>
                <a:schemeClr val="bg1"/>
              </a:solidFill>
              <a:latin typeface="Montserrat"/>
              <a:ea typeface="Calibri"/>
              <a:cs typeface="Calibri"/>
            </a:endParaRPr>
          </a:p>
        </p:txBody>
      </p:sp>
      <p:grpSp>
        <p:nvGrpSpPr>
          <p:cNvPr id="5" name="Group 5"/>
          <p:cNvGrpSpPr/>
          <p:nvPr/>
        </p:nvGrpSpPr>
        <p:grpSpPr>
          <a:xfrm>
            <a:off x="1103" y="1532645"/>
            <a:ext cx="112094" cy="1097312"/>
            <a:chOff x="0" y="0"/>
            <a:chExt cx="293277" cy="1421492"/>
          </a:xfrm>
        </p:grpSpPr>
        <p:sp>
          <p:nvSpPr>
            <p:cNvPr id="6" name="Freeform 6"/>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CCA7"/>
            </a:solidFill>
          </p:spPr>
          <p:txBody>
            <a:bodyPr/>
            <a:lstStyle/>
            <a:p>
              <a:endParaRPr lang="en-US" sz="500"/>
            </a:p>
          </p:txBody>
        </p:sp>
      </p:grpSp>
      <p:grpSp>
        <p:nvGrpSpPr>
          <p:cNvPr id="10" name="Group 9">
            <a:extLst>
              <a:ext uri="{FF2B5EF4-FFF2-40B4-BE49-F238E27FC236}">
                <a16:creationId xmlns:a16="http://schemas.microsoft.com/office/drawing/2014/main" id="{FF8294D0-0430-C5C2-7EA4-3D08CC094943}"/>
              </a:ext>
            </a:extLst>
          </p:cNvPr>
          <p:cNvGrpSpPr/>
          <p:nvPr/>
        </p:nvGrpSpPr>
        <p:grpSpPr>
          <a:xfrm>
            <a:off x="1354767" y="1838708"/>
            <a:ext cx="4396433" cy="544380"/>
            <a:chOff x="1925762" y="3404374"/>
            <a:chExt cx="8792865" cy="1088758"/>
          </a:xfrm>
        </p:grpSpPr>
        <p:sp>
          <p:nvSpPr>
            <p:cNvPr id="3" name="TextBox 3"/>
            <p:cNvSpPr txBox="1"/>
            <p:nvPr/>
          </p:nvSpPr>
          <p:spPr>
            <a:xfrm>
              <a:off x="2846846" y="3404374"/>
              <a:ext cx="7871781" cy="1088758"/>
            </a:xfrm>
            <a:prstGeom prst="rect">
              <a:avLst/>
            </a:prstGeom>
          </p:spPr>
          <p:txBody>
            <a:bodyPr wrap="square" lIns="0" tIns="0" rIns="0" bIns="0" rtlCol="0" anchor="t">
              <a:spAutoFit/>
            </a:bodyPr>
            <a:lstStyle/>
            <a:p>
              <a:pPr>
                <a:lnSpc>
                  <a:spcPts val="2243"/>
                </a:lnSpc>
                <a:spcBef>
                  <a:spcPct val="0"/>
                </a:spcBef>
              </a:pPr>
              <a:r>
                <a:rPr lang="en-US" sz="1600" dirty="0">
                  <a:solidFill>
                    <a:schemeClr val="bg1"/>
                  </a:solidFill>
                  <a:latin typeface="Montserrat"/>
                  <a:ea typeface="Calibri"/>
                  <a:cs typeface="Calibri"/>
                </a:rPr>
                <a:t>The pace of change in Business keeps increasing. Lately at a faster rate.</a:t>
              </a:r>
            </a:p>
          </p:txBody>
        </p:sp>
        <p:sp>
          <p:nvSpPr>
            <p:cNvPr id="7" name="Freeform 7"/>
            <p:cNvSpPr/>
            <p:nvPr/>
          </p:nvSpPr>
          <p:spPr>
            <a:xfrm>
              <a:off x="1925762" y="3474802"/>
              <a:ext cx="596434" cy="596433"/>
            </a:xfrm>
            <a:custGeom>
              <a:avLst/>
              <a:gdLst/>
              <a:ahLst/>
              <a:cxnLst/>
              <a:rect l="l" t="t" r="r" b="b"/>
              <a:pathLst>
                <a:path w="596433" h="596433">
                  <a:moveTo>
                    <a:pt x="0" y="0"/>
                  </a:moveTo>
                  <a:lnTo>
                    <a:pt x="596432" y="0"/>
                  </a:lnTo>
                  <a:lnTo>
                    <a:pt x="596432" y="596433"/>
                  </a:lnTo>
                  <a:lnTo>
                    <a:pt x="0" y="596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500"/>
            </a:p>
          </p:txBody>
        </p:sp>
      </p:grpSp>
      <p:grpSp>
        <p:nvGrpSpPr>
          <p:cNvPr id="14" name="Group 13">
            <a:extLst>
              <a:ext uri="{FF2B5EF4-FFF2-40B4-BE49-F238E27FC236}">
                <a16:creationId xmlns:a16="http://schemas.microsoft.com/office/drawing/2014/main" id="{2371F814-5352-AE4D-EC5D-89F75D0A97E3}"/>
              </a:ext>
            </a:extLst>
          </p:cNvPr>
          <p:cNvGrpSpPr/>
          <p:nvPr/>
        </p:nvGrpSpPr>
        <p:grpSpPr>
          <a:xfrm>
            <a:off x="1354767" y="2882585"/>
            <a:ext cx="4678238" cy="589264"/>
            <a:chOff x="1925762" y="5178922"/>
            <a:chExt cx="9356476" cy="1178528"/>
          </a:xfrm>
        </p:grpSpPr>
        <p:sp>
          <p:nvSpPr>
            <p:cNvPr id="4" name="TextBox 4"/>
            <p:cNvSpPr txBox="1"/>
            <p:nvPr/>
          </p:nvSpPr>
          <p:spPr>
            <a:xfrm>
              <a:off x="2919606" y="5178922"/>
              <a:ext cx="8362632" cy="1178528"/>
            </a:xfrm>
            <a:prstGeom prst="rect">
              <a:avLst/>
            </a:prstGeom>
          </p:spPr>
          <p:txBody>
            <a:bodyPr wrap="square" lIns="0" tIns="0" rIns="0" bIns="0" rtlCol="0" anchor="t">
              <a:spAutoFit/>
            </a:bodyPr>
            <a:lstStyle/>
            <a:p>
              <a:pPr>
                <a:lnSpc>
                  <a:spcPts val="2420"/>
                </a:lnSpc>
              </a:pPr>
              <a:r>
                <a:rPr lang="en-US" sz="1600" dirty="0">
                  <a:solidFill>
                    <a:srgbClr val="FFFFFF"/>
                  </a:solidFill>
                  <a:latin typeface="Montserrat"/>
                </a:rPr>
                <a:t>Harness and leverage this change, businesses need new capabilities</a:t>
              </a:r>
            </a:p>
          </p:txBody>
        </p:sp>
        <p:sp>
          <p:nvSpPr>
            <p:cNvPr id="8" name="Freeform 8"/>
            <p:cNvSpPr/>
            <p:nvPr/>
          </p:nvSpPr>
          <p:spPr>
            <a:xfrm>
              <a:off x="1925762" y="5297862"/>
              <a:ext cx="596434" cy="529592"/>
            </a:xfrm>
            <a:custGeom>
              <a:avLst/>
              <a:gdLst/>
              <a:ahLst/>
              <a:cxnLst/>
              <a:rect l="l" t="t" r="r" b="b"/>
              <a:pathLst>
                <a:path w="596433" h="596433">
                  <a:moveTo>
                    <a:pt x="0" y="0"/>
                  </a:moveTo>
                  <a:lnTo>
                    <a:pt x="596432" y="0"/>
                  </a:lnTo>
                  <a:lnTo>
                    <a:pt x="596432" y="596432"/>
                  </a:lnTo>
                  <a:lnTo>
                    <a:pt x="0" y="596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500"/>
            </a:p>
          </p:txBody>
        </p:sp>
      </p:grpSp>
      <p:sp>
        <p:nvSpPr>
          <p:cNvPr id="12" name="TextBox 8">
            <a:extLst>
              <a:ext uri="{FF2B5EF4-FFF2-40B4-BE49-F238E27FC236}">
                <a16:creationId xmlns:a16="http://schemas.microsoft.com/office/drawing/2014/main" id="{0CB72D8A-5CE8-8C88-CD5D-52DC9434F688}"/>
              </a:ext>
            </a:extLst>
          </p:cNvPr>
          <p:cNvSpPr txBox="1"/>
          <p:nvPr/>
        </p:nvSpPr>
        <p:spPr>
          <a:xfrm>
            <a:off x="372352" y="5951874"/>
            <a:ext cx="3000909" cy="153568"/>
          </a:xfrm>
          <a:prstGeom prst="rect">
            <a:avLst/>
          </a:prstGeom>
        </p:spPr>
        <p:txBody>
          <a:bodyPr wrap="square" lIns="0" tIns="0" rIns="0" bIns="0" rtlCol="0" anchor="t">
            <a:spAutoFit/>
          </a:bodyPr>
          <a:lstStyle/>
          <a:p>
            <a:pPr algn="ctr">
              <a:lnSpc>
                <a:spcPts val="1260"/>
              </a:lnSpc>
            </a:pPr>
            <a:r>
              <a:rPr lang="en-US" sz="900">
                <a:solidFill>
                  <a:srgbClr val="FFFFFF"/>
                </a:solidFill>
                <a:latin typeface="Montserrat"/>
              </a:rPr>
              <a:t>© 2024 WORK BETTER NOW. All Rights Reserved.​</a:t>
            </a:r>
          </a:p>
        </p:txBody>
      </p:sp>
      <p:sp>
        <p:nvSpPr>
          <p:cNvPr id="9" name="TextBox 8">
            <a:extLst>
              <a:ext uri="{FF2B5EF4-FFF2-40B4-BE49-F238E27FC236}">
                <a16:creationId xmlns:a16="http://schemas.microsoft.com/office/drawing/2014/main" id="{BAF9FDC0-46AB-BA3B-3AB6-94F29750549D}"/>
              </a:ext>
            </a:extLst>
          </p:cNvPr>
          <p:cNvSpPr txBox="1"/>
          <p:nvPr/>
        </p:nvSpPr>
        <p:spPr>
          <a:xfrm>
            <a:off x="668941" y="5133869"/>
            <a:ext cx="6227398" cy="600164"/>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200" dirty="0">
                <a:solidFill>
                  <a:srgbClr val="FFFFFF"/>
                </a:solidFill>
                <a:latin typeface="Montserrat"/>
                <a:ea typeface="+mn-lt"/>
                <a:cs typeface="+mn-lt"/>
              </a:rPr>
              <a:t>“It’s easy to come up with new ideas; the hard part is letting go of what worked for you two years ago but will soon be out of date.” —Roger von Oech.</a:t>
            </a:r>
            <a:endParaRPr lang="en-US" dirty="0"/>
          </a:p>
          <a:p>
            <a:endParaRPr lang="en-US" sz="1200" dirty="0">
              <a:solidFill>
                <a:srgbClr val="FFFFFF"/>
              </a:solidFill>
              <a:latin typeface="Montserrat"/>
              <a:ea typeface="Calibri"/>
              <a:cs typeface="Calibri"/>
            </a:endParaRPr>
          </a:p>
        </p:txBody>
      </p:sp>
      <p:sp>
        <p:nvSpPr>
          <p:cNvPr id="13" name="Slide Number Placeholder 7">
            <a:extLst>
              <a:ext uri="{FF2B5EF4-FFF2-40B4-BE49-F238E27FC236}">
                <a16:creationId xmlns:a16="http://schemas.microsoft.com/office/drawing/2014/main" id="{91DE8CAE-20ED-E61E-9DBE-832675B12DD1}"/>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dirty="0" smtClean="0">
                <a:solidFill>
                  <a:schemeClr val="bg1"/>
                </a:solidFill>
                <a:latin typeface="Montserrat" panose="00000500000000000000" pitchFamily="2" charset="0"/>
              </a:rPr>
              <a:pPr algn="r"/>
              <a:t>11</a:t>
            </a:fld>
            <a:endParaRPr lang="en-US" sz="900" dirty="0">
              <a:solidFill>
                <a:schemeClr val="bg1"/>
              </a:solidFill>
              <a:latin typeface="Montserrat" panose="00000500000000000000" pitchFamily="2" charset="0"/>
              <a:cs typeface="Calibri"/>
            </a:endParaRPr>
          </a:p>
        </p:txBody>
      </p:sp>
      <p:sp>
        <p:nvSpPr>
          <p:cNvPr id="16" name="Freeform 7">
            <a:extLst>
              <a:ext uri="{FF2B5EF4-FFF2-40B4-BE49-F238E27FC236}">
                <a16:creationId xmlns:a16="http://schemas.microsoft.com/office/drawing/2014/main" id="{681B6D49-54FB-E57B-94FC-86E986E7611B}"/>
              </a:ext>
            </a:extLst>
          </p:cNvPr>
          <p:cNvSpPr/>
          <p:nvPr/>
        </p:nvSpPr>
        <p:spPr>
          <a:xfrm>
            <a:off x="1353430" y="3938006"/>
            <a:ext cx="298217" cy="298217"/>
          </a:xfrm>
          <a:custGeom>
            <a:avLst/>
            <a:gdLst/>
            <a:ahLst/>
            <a:cxnLst/>
            <a:rect l="l" t="t" r="r" b="b"/>
            <a:pathLst>
              <a:path w="596433" h="596433">
                <a:moveTo>
                  <a:pt x="0" y="0"/>
                </a:moveTo>
                <a:lnTo>
                  <a:pt x="596432" y="0"/>
                </a:lnTo>
                <a:lnTo>
                  <a:pt x="596432" y="596433"/>
                </a:lnTo>
                <a:lnTo>
                  <a:pt x="0" y="596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500"/>
          </a:p>
        </p:txBody>
      </p:sp>
      <p:sp>
        <p:nvSpPr>
          <p:cNvPr id="18" name="TextBox 4">
            <a:extLst>
              <a:ext uri="{FF2B5EF4-FFF2-40B4-BE49-F238E27FC236}">
                <a16:creationId xmlns:a16="http://schemas.microsoft.com/office/drawing/2014/main" id="{4666E197-B85C-57E2-81D4-05FCB350BC20}"/>
              </a:ext>
            </a:extLst>
          </p:cNvPr>
          <p:cNvSpPr txBox="1"/>
          <p:nvPr/>
        </p:nvSpPr>
        <p:spPr>
          <a:xfrm>
            <a:off x="1843669" y="3890564"/>
            <a:ext cx="3753526" cy="591957"/>
          </a:xfrm>
          <a:prstGeom prst="rect">
            <a:avLst/>
          </a:prstGeom>
        </p:spPr>
        <p:txBody>
          <a:bodyPr wrap="square" lIns="0" tIns="0" rIns="0" bIns="0" rtlCol="0" anchor="t">
            <a:spAutoFit/>
          </a:bodyPr>
          <a:lstStyle/>
          <a:p>
            <a:pPr>
              <a:lnSpc>
                <a:spcPts val="2420"/>
              </a:lnSpc>
            </a:pPr>
            <a:r>
              <a:rPr lang="en-US" sz="1600" dirty="0">
                <a:solidFill>
                  <a:srgbClr val="FFFFFF"/>
                </a:solidFill>
                <a:latin typeface="Montserrat"/>
              </a:rPr>
              <a:t>Businesses who do not acquire new capabilities fall victim to change</a:t>
            </a:r>
            <a:endParaRPr lang="en-US" dirty="0"/>
          </a:p>
        </p:txBody>
      </p:sp>
      <p:pic>
        <p:nvPicPr>
          <p:cNvPr id="15" name="Picture 14">
            <a:extLst>
              <a:ext uri="{FF2B5EF4-FFF2-40B4-BE49-F238E27FC236}">
                <a16:creationId xmlns:a16="http://schemas.microsoft.com/office/drawing/2014/main" id="{DBF56D33-E057-032C-1F8F-902A1CB91827}"/>
              </a:ext>
            </a:extLst>
          </p:cNvPr>
          <p:cNvPicPr>
            <a:picLocks noChangeAspect="1"/>
          </p:cNvPicPr>
          <p:nvPr/>
        </p:nvPicPr>
        <p:blipFill rotWithShape="1">
          <a:blip r:embed="rId6"/>
          <a:srcRect l="15965" t="18168" r="-167" b="22122"/>
          <a:stretch/>
        </p:blipFill>
        <p:spPr>
          <a:xfrm>
            <a:off x="5748372" y="1813423"/>
            <a:ext cx="3794716" cy="2875552"/>
          </a:xfrm>
          <a:prstGeom prst="rect">
            <a:avLst/>
          </a:prstGeom>
        </p:spPr>
      </p:pic>
    </p:spTree>
    <p:extLst>
      <p:ext uri="{BB962C8B-B14F-4D97-AF65-F5344CB8AC3E}">
        <p14:creationId xmlns:p14="http://schemas.microsoft.com/office/powerpoint/2010/main" val="1083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41ACA616-19C6-A24B-43CB-49A1B8B9FBB8}"/>
              </a:ext>
            </a:extLst>
          </p:cNvPr>
          <p:cNvSpPr txBox="1"/>
          <p:nvPr/>
        </p:nvSpPr>
        <p:spPr>
          <a:xfrm>
            <a:off x="525604" y="6113012"/>
            <a:ext cx="3431103" cy="158313"/>
          </a:xfrm>
          <a:prstGeom prst="rect">
            <a:avLst/>
          </a:prstGeom>
        </p:spPr>
        <p:txBody>
          <a:bodyPr wrap="square" lIns="0" tIns="0" rIns="0" bIns="0" rtlCol="0" anchor="t">
            <a:spAutoFit/>
          </a:bodyPr>
          <a:lstStyle/>
          <a:p>
            <a:pPr>
              <a:lnSpc>
                <a:spcPts val="1260"/>
              </a:lnSpc>
            </a:pPr>
            <a:r>
              <a:rPr lang="en-US" sz="1050">
                <a:solidFill>
                  <a:schemeClr val="bg1"/>
                </a:solidFill>
                <a:latin typeface="Montserrat"/>
              </a:rPr>
              <a:t>© 2024 WORKBETTERNOW. All Rights Reserved.  ​</a:t>
            </a:r>
          </a:p>
        </p:txBody>
      </p:sp>
      <p:sp>
        <p:nvSpPr>
          <p:cNvPr id="9" name="Title 1">
            <a:extLst>
              <a:ext uri="{FF2B5EF4-FFF2-40B4-BE49-F238E27FC236}">
                <a16:creationId xmlns:a16="http://schemas.microsoft.com/office/drawing/2014/main" id="{7DF71822-4F52-1881-DE8A-BC6D628C0767}"/>
              </a:ext>
            </a:extLst>
          </p:cNvPr>
          <p:cNvSpPr txBox="1">
            <a:spLocks/>
          </p:cNvSpPr>
          <p:nvPr/>
        </p:nvSpPr>
        <p:spPr>
          <a:xfrm>
            <a:off x="566424" y="1342905"/>
            <a:ext cx="6773517" cy="740465"/>
          </a:xfrm>
          <a:prstGeom prst="rect">
            <a:avLst/>
          </a:prstGeom>
        </p:spPr>
        <p:txBody>
          <a:bodyPr lIns="45720" tIns="22860" rIns="45720" bIns="2286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b="1">
                <a:solidFill>
                  <a:schemeClr val="bg1"/>
                </a:solidFill>
                <a:latin typeface="Montserrat"/>
                <a:cs typeface="Calibri"/>
              </a:rPr>
              <a:t>Now </a:t>
            </a:r>
            <a:r>
              <a:rPr lang="en-US" sz="5400" b="1">
                <a:solidFill>
                  <a:srgbClr val="88DDFF"/>
                </a:solidFill>
                <a:latin typeface="Montserrat"/>
                <a:cs typeface="Calibri"/>
              </a:rPr>
              <a:t>what?</a:t>
            </a:r>
          </a:p>
        </p:txBody>
      </p:sp>
      <p:pic>
        <p:nvPicPr>
          <p:cNvPr id="2" name="Picture 2" descr="A wooden figure with a question mark on it&#10;&#10;Description automatically generated">
            <a:extLst>
              <a:ext uri="{FF2B5EF4-FFF2-40B4-BE49-F238E27FC236}">
                <a16:creationId xmlns:a16="http://schemas.microsoft.com/office/drawing/2014/main" id="{CFFD0C4A-85D4-F77A-DE83-9973D8555ECC}"/>
              </a:ext>
            </a:extLst>
          </p:cNvPr>
          <p:cNvPicPr>
            <a:picLocks noChangeAspect="1"/>
          </p:cNvPicPr>
          <p:nvPr/>
        </p:nvPicPr>
        <p:blipFill>
          <a:blip r:embed="rId3"/>
          <a:stretch>
            <a:fillRect/>
          </a:stretch>
        </p:blipFill>
        <p:spPr>
          <a:xfrm>
            <a:off x="4568714" y="1127845"/>
            <a:ext cx="5716515" cy="5721485"/>
          </a:xfrm>
          <a:prstGeom prst="rect">
            <a:avLst/>
          </a:prstGeom>
        </p:spPr>
      </p:pic>
      <p:grpSp>
        <p:nvGrpSpPr>
          <p:cNvPr id="20" name="Group 19">
            <a:extLst>
              <a:ext uri="{FF2B5EF4-FFF2-40B4-BE49-F238E27FC236}">
                <a16:creationId xmlns:a16="http://schemas.microsoft.com/office/drawing/2014/main" id="{8108F8E1-2026-C1E3-880A-C6104E4752E5}"/>
              </a:ext>
            </a:extLst>
          </p:cNvPr>
          <p:cNvGrpSpPr/>
          <p:nvPr/>
        </p:nvGrpSpPr>
        <p:grpSpPr>
          <a:xfrm>
            <a:off x="898625" y="2730468"/>
            <a:ext cx="6109403" cy="345021"/>
            <a:chOff x="898625" y="2917626"/>
            <a:chExt cx="6109403" cy="345021"/>
          </a:xfrm>
        </p:grpSpPr>
        <p:sp>
          <p:nvSpPr>
            <p:cNvPr id="6" name="TextBox 21">
              <a:extLst>
                <a:ext uri="{FF2B5EF4-FFF2-40B4-BE49-F238E27FC236}">
                  <a16:creationId xmlns:a16="http://schemas.microsoft.com/office/drawing/2014/main" id="{28B3713C-8E6A-3D6B-73B3-949C7B41A387}"/>
                </a:ext>
              </a:extLst>
            </p:cNvPr>
            <p:cNvSpPr txBox="1"/>
            <p:nvPr/>
          </p:nvSpPr>
          <p:spPr>
            <a:xfrm>
              <a:off x="1322834" y="2917626"/>
              <a:ext cx="5685194" cy="327654"/>
            </a:xfrm>
            <a:prstGeom prst="rect">
              <a:avLst/>
            </a:prstGeom>
          </p:spPr>
          <p:txBody>
            <a:bodyPr wrap="square" lIns="0" tIns="0" rIns="0" bIns="0" rtlCol="0" anchor="t">
              <a:spAutoFit/>
            </a:bodyPr>
            <a:lstStyle/>
            <a:p>
              <a:pPr>
                <a:lnSpc>
                  <a:spcPct val="150000"/>
                </a:lnSpc>
                <a:spcBef>
                  <a:spcPct val="0"/>
                </a:spcBef>
              </a:pPr>
              <a:r>
                <a:rPr lang="en-US" sz="1600">
                  <a:solidFill>
                    <a:srgbClr val="88DDFF"/>
                  </a:solidFill>
                  <a:latin typeface="Montserrat Bold"/>
                </a:rPr>
                <a:t>Focus on retention, attracting and reskilling</a:t>
              </a:r>
            </a:p>
          </p:txBody>
        </p:sp>
        <p:sp>
          <p:nvSpPr>
            <p:cNvPr id="11" name="Freeform 10">
              <a:extLst>
                <a:ext uri="{FF2B5EF4-FFF2-40B4-BE49-F238E27FC236}">
                  <a16:creationId xmlns:a16="http://schemas.microsoft.com/office/drawing/2014/main" id="{0970F1C2-61EE-381F-0430-5FA66E3422AF}"/>
                </a:ext>
              </a:extLst>
            </p:cNvPr>
            <p:cNvSpPr/>
            <p:nvPr/>
          </p:nvSpPr>
          <p:spPr>
            <a:xfrm>
              <a:off x="898625" y="2964430"/>
              <a:ext cx="298217" cy="298217"/>
            </a:xfrm>
            <a:custGeom>
              <a:avLst/>
              <a:gdLst/>
              <a:ahLst/>
              <a:cxnLst/>
              <a:rect l="l" t="t" r="r" b="b"/>
              <a:pathLst>
                <a:path w="596433" h="596433">
                  <a:moveTo>
                    <a:pt x="0" y="0"/>
                  </a:moveTo>
                  <a:lnTo>
                    <a:pt x="596432" y="0"/>
                  </a:lnTo>
                  <a:lnTo>
                    <a:pt x="596432" y="596433"/>
                  </a:lnTo>
                  <a:lnTo>
                    <a:pt x="0" y="596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lIns="91440" tIns="45720" rIns="91440" bIns="45720" anchor="t"/>
            <a:lstStyle/>
            <a:p>
              <a:endParaRPr lang="en-US" sz="600">
                <a:solidFill>
                  <a:srgbClr val="88DDFF"/>
                </a:solidFill>
                <a:ea typeface="Calibri"/>
                <a:cs typeface="Calibri"/>
              </a:endParaRPr>
            </a:p>
          </p:txBody>
        </p:sp>
      </p:grpSp>
      <p:grpSp>
        <p:nvGrpSpPr>
          <p:cNvPr id="21" name="Group 20">
            <a:extLst>
              <a:ext uri="{FF2B5EF4-FFF2-40B4-BE49-F238E27FC236}">
                <a16:creationId xmlns:a16="http://schemas.microsoft.com/office/drawing/2014/main" id="{D8DB7A6C-1219-01DA-0227-138330AE8045}"/>
              </a:ext>
            </a:extLst>
          </p:cNvPr>
          <p:cNvGrpSpPr/>
          <p:nvPr/>
        </p:nvGrpSpPr>
        <p:grpSpPr>
          <a:xfrm>
            <a:off x="893292" y="3454992"/>
            <a:ext cx="6109403" cy="345021"/>
            <a:chOff x="893292" y="3642150"/>
            <a:chExt cx="6109403" cy="345021"/>
          </a:xfrm>
        </p:grpSpPr>
        <p:sp>
          <p:nvSpPr>
            <p:cNvPr id="13" name="TextBox 21">
              <a:extLst>
                <a:ext uri="{FF2B5EF4-FFF2-40B4-BE49-F238E27FC236}">
                  <a16:creationId xmlns:a16="http://schemas.microsoft.com/office/drawing/2014/main" id="{E867F63F-5730-1A1B-7356-4BD65ACFF599}"/>
                </a:ext>
              </a:extLst>
            </p:cNvPr>
            <p:cNvSpPr txBox="1"/>
            <p:nvPr/>
          </p:nvSpPr>
          <p:spPr>
            <a:xfrm>
              <a:off x="1317501" y="3642150"/>
              <a:ext cx="5685194" cy="327654"/>
            </a:xfrm>
            <a:prstGeom prst="rect">
              <a:avLst/>
            </a:prstGeom>
          </p:spPr>
          <p:txBody>
            <a:bodyPr wrap="square" lIns="0" tIns="0" rIns="0" bIns="0" rtlCol="0" anchor="t">
              <a:spAutoFit/>
            </a:bodyPr>
            <a:lstStyle/>
            <a:p>
              <a:pPr>
                <a:lnSpc>
                  <a:spcPct val="150000"/>
                </a:lnSpc>
                <a:spcBef>
                  <a:spcPct val="0"/>
                </a:spcBef>
              </a:pPr>
              <a:r>
                <a:rPr lang="en-US" sz="1600">
                  <a:solidFill>
                    <a:srgbClr val="FFFFFF"/>
                  </a:solidFill>
                  <a:latin typeface="Montserrat Bold"/>
                </a:rPr>
                <a:t>AI and automation</a:t>
              </a:r>
            </a:p>
          </p:txBody>
        </p:sp>
        <p:sp>
          <p:nvSpPr>
            <p:cNvPr id="15" name="Freeform 10">
              <a:extLst>
                <a:ext uri="{FF2B5EF4-FFF2-40B4-BE49-F238E27FC236}">
                  <a16:creationId xmlns:a16="http://schemas.microsoft.com/office/drawing/2014/main" id="{0805709E-3E68-6D39-E4CA-D53E38FA42EB}"/>
                </a:ext>
              </a:extLst>
            </p:cNvPr>
            <p:cNvSpPr/>
            <p:nvPr/>
          </p:nvSpPr>
          <p:spPr>
            <a:xfrm>
              <a:off x="893292" y="3688954"/>
              <a:ext cx="298217" cy="298217"/>
            </a:xfrm>
            <a:custGeom>
              <a:avLst/>
              <a:gdLst/>
              <a:ahLst/>
              <a:cxnLst/>
              <a:rect l="l" t="t" r="r" b="b"/>
              <a:pathLst>
                <a:path w="596433" h="596433">
                  <a:moveTo>
                    <a:pt x="0" y="0"/>
                  </a:moveTo>
                  <a:lnTo>
                    <a:pt x="596432" y="0"/>
                  </a:lnTo>
                  <a:lnTo>
                    <a:pt x="596432" y="596433"/>
                  </a:lnTo>
                  <a:lnTo>
                    <a:pt x="0" y="596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600"/>
            </a:p>
          </p:txBody>
        </p:sp>
      </p:grpSp>
      <p:grpSp>
        <p:nvGrpSpPr>
          <p:cNvPr id="22" name="Group 21">
            <a:extLst>
              <a:ext uri="{FF2B5EF4-FFF2-40B4-BE49-F238E27FC236}">
                <a16:creationId xmlns:a16="http://schemas.microsoft.com/office/drawing/2014/main" id="{BAD3DF67-D5A5-827E-D979-76A58DB2FD77}"/>
              </a:ext>
            </a:extLst>
          </p:cNvPr>
          <p:cNvGrpSpPr/>
          <p:nvPr/>
        </p:nvGrpSpPr>
        <p:grpSpPr>
          <a:xfrm>
            <a:off x="898626" y="4204501"/>
            <a:ext cx="6109403" cy="345021"/>
            <a:chOff x="898626" y="4391659"/>
            <a:chExt cx="6109403" cy="345021"/>
          </a:xfrm>
        </p:grpSpPr>
        <p:sp>
          <p:nvSpPr>
            <p:cNvPr id="17" name="TextBox 21">
              <a:extLst>
                <a:ext uri="{FF2B5EF4-FFF2-40B4-BE49-F238E27FC236}">
                  <a16:creationId xmlns:a16="http://schemas.microsoft.com/office/drawing/2014/main" id="{B8400BE1-F618-2467-8016-79AE5929BC4B}"/>
                </a:ext>
              </a:extLst>
            </p:cNvPr>
            <p:cNvSpPr txBox="1"/>
            <p:nvPr/>
          </p:nvSpPr>
          <p:spPr>
            <a:xfrm>
              <a:off x="1322835" y="4391659"/>
              <a:ext cx="5685194" cy="327654"/>
            </a:xfrm>
            <a:prstGeom prst="rect">
              <a:avLst/>
            </a:prstGeom>
          </p:spPr>
          <p:txBody>
            <a:bodyPr wrap="square" lIns="0" tIns="0" rIns="0" bIns="0" rtlCol="0" anchor="t">
              <a:spAutoFit/>
            </a:bodyPr>
            <a:lstStyle/>
            <a:p>
              <a:pPr>
                <a:lnSpc>
                  <a:spcPct val="150000"/>
                </a:lnSpc>
                <a:spcBef>
                  <a:spcPct val="0"/>
                </a:spcBef>
              </a:pPr>
              <a:r>
                <a:rPr lang="en-US" sz="1600">
                  <a:solidFill>
                    <a:srgbClr val="FFFFFF"/>
                  </a:solidFill>
                  <a:latin typeface="Montserrat Bold"/>
                </a:rPr>
                <a:t>Alternative sources for talent</a:t>
              </a:r>
            </a:p>
          </p:txBody>
        </p:sp>
        <p:sp>
          <p:nvSpPr>
            <p:cNvPr id="19" name="Freeform 10">
              <a:extLst>
                <a:ext uri="{FF2B5EF4-FFF2-40B4-BE49-F238E27FC236}">
                  <a16:creationId xmlns:a16="http://schemas.microsoft.com/office/drawing/2014/main" id="{C9BA04AC-33C0-8FA2-019C-09DCED7FB55B}"/>
                </a:ext>
              </a:extLst>
            </p:cNvPr>
            <p:cNvSpPr/>
            <p:nvPr/>
          </p:nvSpPr>
          <p:spPr>
            <a:xfrm>
              <a:off x="898626" y="4438463"/>
              <a:ext cx="298217" cy="298217"/>
            </a:xfrm>
            <a:custGeom>
              <a:avLst/>
              <a:gdLst/>
              <a:ahLst/>
              <a:cxnLst/>
              <a:rect l="l" t="t" r="r" b="b"/>
              <a:pathLst>
                <a:path w="596433" h="596433">
                  <a:moveTo>
                    <a:pt x="0" y="0"/>
                  </a:moveTo>
                  <a:lnTo>
                    <a:pt x="596432" y="0"/>
                  </a:lnTo>
                  <a:lnTo>
                    <a:pt x="596432" y="596433"/>
                  </a:lnTo>
                  <a:lnTo>
                    <a:pt x="0" y="596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600"/>
            </a:p>
          </p:txBody>
        </p:sp>
      </p:grpSp>
      <p:sp>
        <p:nvSpPr>
          <p:cNvPr id="3" name="Slide Number Placeholder 7">
            <a:extLst>
              <a:ext uri="{FF2B5EF4-FFF2-40B4-BE49-F238E27FC236}">
                <a16:creationId xmlns:a16="http://schemas.microsoft.com/office/drawing/2014/main" id="{84461E27-EB7F-32CF-0E1A-5410524F6010}"/>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12</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3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AB86-5FAC-7D8A-1860-0B36470D978F}"/>
              </a:ext>
            </a:extLst>
          </p:cNvPr>
          <p:cNvSpPr>
            <a:spLocks noGrp="1"/>
          </p:cNvSpPr>
          <p:nvPr>
            <p:ph type="title"/>
          </p:nvPr>
        </p:nvSpPr>
        <p:spPr>
          <a:xfrm>
            <a:off x="493557" y="538651"/>
            <a:ext cx="5729514" cy="571500"/>
          </a:xfrm>
        </p:spPr>
        <p:txBody>
          <a:bodyPr>
            <a:noAutofit/>
          </a:bodyPr>
          <a:lstStyle/>
          <a:p>
            <a:pPr algn="l"/>
            <a:r>
              <a:rPr lang="en-US" sz="3600" b="1">
                <a:solidFill>
                  <a:srgbClr val="007394"/>
                </a:solidFill>
                <a:latin typeface="Montserrat"/>
                <a:cs typeface="Calibri"/>
              </a:rPr>
              <a:t>Focus on Retention</a:t>
            </a:r>
          </a:p>
        </p:txBody>
      </p:sp>
      <p:grpSp>
        <p:nvGrpSpPr>
          <p:cNvPr id="18" name="Group 17">
            <a:extLst>
              <a:ext uri="{FF2B5EF4-FFF2-40B4-BE49-F238E27FC236}">
                <a16:creationId xmlns:a16="http://schemas.microsoft.com/office/drawing/2014/main" id="{F0B586C1-6CB2-9ECE-FA51-2C420A51D0B5}"/>
              </a:ext>
            </a:extLst>
          </p:cNvPr>
          <p:cNvGrpSpPr/>
          <p:nvPr/>
        </p:nvGrpSpPr>
        <p:grpSpPr>
          <a:xfrm>
            <a:off x="585857" y="3913554"/>
            <a:ext cx="7592873" cy="525582"/>
            <a:chOff x="585857" y="3913554"/>
            <a:chExt cx="7592873" cy="525582"/>
          </a:xfrm>
        </p:grpSpPr>
        <p:sp>
          <p:nvSpPr>
            <p:cNvPr id="8" name="Content Placeholder 2">
              <a:extLst>
                <a:ext uri="{FF2B5EF4-FFF2-40B4-BE49-F238E27FC236}">
                  <a16:creationId xmlns:a16="http://schemas.microsoft.com/office/drawing/2014/main" id="{5FA534D2-7C96-5038-C3F2-99CA19B696DB}"/>
                </a:ext>
              </a:extLst>
            </p:cNvPr>
            <p:cNvSpPr txBox="1">
              <a:spLocks/>
            </p:cNvSpPr>
            <p:nvPr/>
          </p:nvSpPr>
          <p:spPr>
            <a:xfrm>
              <a:off x="1168135" y="3987664"/>
              <a:ext cx="7010595" cy="451472"/>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dirty="0">
                  <a:solidFill>
                    <a:srgbClr val="043847"/>
                  </a:solidFill>
                  <a:latin typeface="Montserrat"/>
                  <a:cs typeface="Calibri"/>
                </a:rPr>
                <a:t>Promote work-life balance</a:t>
              </a:r>
            </a:p>
            <a:p>
              <a:pPr marL="0" indent="0">
                <a:buNone/>
              </a:pPr>
              <a:endParaRPr lang="en-US" sz="1700" b="1" dirty="0">
                <a:solidFill>
                  <a:srgbClr val="043847"/>
                </a:solidFill>
                <a:latin typeface="Montserrat"/>
                <a:cs typeface="Calibri"/>
              </a:endParaRPr>
            </a:p>
          </p:txBody>
        </p:sp>
        <p:pic>
          <p:nvPicPr>
            <p:cNvPr id="5" name="Picture 6" descr="A heart and suitcase on a scale&#10;&#10;Description automatically generated">
              <a:extLst>
                <a:ext uri="{FF2B5EF4-FFF2-40B4-BE49-F238E27FC236}">
                  <a16:creationId xmlns:a16="http://schemas.microsoft.com/office/drawing/2014/main" id="{5F4806F1-40F6-68A9-55A8-AC77DC0CCCD2}"/>
                </a:ext>
              </a:extLst>
            </p:cNvPr>
            <p:cNvPicPr>
              <a:picLocks noChangeAspect="1"/>
            </p:cNvPicPr>
            <p:nvPr/>
          </p:nvPicPr>
          <p:blipFill>
            <a:blip r:embed="rId2"/>
            <a:stretch>
              <a:fillRect/>
            </a:stretch>
          </p:blipFill>
          <p:spPr>
            <a:xfrm>
              <a:off x="585857" y="3913554"/>
              <a:ext cx="485729" cy="485729"/>
            </a:xfrm>
            <a:prstGeom prst="rect">
              <a:avLst/>
            </a:prstGeom>
          </p:spPr>
        </p:pic>
      </p:grpSp>
      <p:grpSp>
        <p:nvGrpSpPr>
          <p:cNvPr id="24" name="Group 23">
            <a:extLst>
              <a:ext uri="{FF2B5EF4-FFF2-40B4-BE49-F238E27FC236}">
                <a16:creationId xmlns:a16="http://schemas.microsoft.com/office/drawing/2014/main" id="{EC907D89-1887-8EC6-F08B-D10AC44B9AEA}"/>
              </a:ext>
            </a:extLst>
          </p:cNvPr>
          <p:cNvGrpSpPr/>
          <p:nvPr/>
        </p:nvGrpSpPr>
        <p:grpSpPr>
          <a:xfrm>
            <a:off x="589191" y="4535135"/>
            <a:ext cx="7582586" cy="556330"/>
            <a:chOff x="589191" y="4535135"/>
            <a:chExt cx="7582586" cy="556330"/>
          </a:xfrm>
        </p:grpSpPr>
        <p:sp>
          <p:nvSpPr>
            <p:cNvPr id="6" name="Content Placeholder 2">
              <a:extLst>
                <a:ext uri="{FF2B5EF4-FFF2-40B4-BE49-F238E27FC236}">
                  <a16:creationId xmlns:a16="http://schemas.microsoft.com/office/drawing/2014/main" id="{DC324333-6932-5D68-148B-51D77AFDA895}"/>
                </a:ext>
              </a:extLst>
            </p:cNvPr>
            <p:cNvSpPr txBox="1">
              <a:spLocks/>
            </p:cNvSpPr>
            <p:nvPr/>
          </p:nvSpPr>
          <p:spPr>
            <a:xfrm>
              <a:off x="1168135" y="4597609"/>
              <a:ext cx="7003642" cy="493856"/>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dirty="0">
                  <a:solidFill>
                    <a:srgbClr val="043847"/>
                  </a:solidFill>
                  <a:latin typeface="Montserrat"/>
                  <a:cs typeface="Calibri"/>
                </a:rPr>
                <a:t>Recognition and rewards</a:t>
              </a:r>
            </a:p>
          </p:txBody>
        </p:sp>
        <p:pic>
          <p:nvPicPr>
            <p:cNvPr id="7" name="Picture 8" descr="A blue star and ribbon with black background&#10;&#10;Description automatically generated">
              <a:extLst>
                <a:ext uri="{FF2B5EF4-FFF2-40B4-BE49-F238E27FC236}">
                  <a16:creationId xmlns:a16="http://schemas.microsoft.com/office/drawing/2014/main" id="{4BEA1575-BAB4-37FE-489A-E435D00DE81A}"/>
                </a:ext>
              </a:extLst>
            </p:cNvPr>
            <p:cNvPicPr>
              <a:picLocks noChangeAspect="1"/>
            </p:cNvPicPr>
            <p:nvPr/>
          </p:nvPicPr>
          <p:blipFill>
            <a:blip r:embed="rId3"/>
            <a:stretch>
              <a:fillRect/>
            </a:stretch>
          </p:blipFill>
          <p:spPr>
            <a:xfrm>
              <a:off x="589191" y="4535135"/>
              <a:ext cx="487111" cy="471088"/>
            </a:xfrm>
            <a:prstGeom prst="rect">
              <a:avLst/>
            </a:prstGeom>
          </p:spPr>
        </p:pic>
      </p:grpSp>
      <p:grpSp>
        <p:nvGrpSpPr>
          <p:cNvPr id="13" name="Group 12">
            <a:extLst>
              <a:ext uri="{FF2B5EF4-FFF2-40B4-BE49-F238E27FC236}">
                <a16:creationId xmlns:a16="http://schemas.microsoft.com/office/drawing/2014/main" id="{B7D88BDB-0786-B484-7459-FA9804D1A7F6}"/>
              </a:ext>
            </a:extLst>
          </p:cNvPr>
          <p:cNvGrpSpPr/>
          <p:nvPr/>
        </p:nvGrpSpPr>
        <p:grpSpPr>
          <a:xfrm>
            <a:off x="613623" y="2742413"/>
            <a:ext cx="7556249" cy="439040"/>
            <a:chOff x="613623" y="2742413"/>
            <a:chExt cx="7556249" cy="439040"/>
          </a:xfrm>
        </p:grpSpPr>
        <p:sp>
          <p:nvSpPr>
            <p:cNvPr id="14" name="Content Placeholder 2">
              <a:extLst>
                <a:ext uri="{FF2B5EF4-FFF2-40B4-BE49-F238E27FC236}">
                  <a16:creationId xmlns:a16="http://schemas.microsoft.com/office/drawing/2014/main" id="{5D5A2899-63BB-C8A3-C853-39739A26A3F0}"/>
                </a:ext>
              </a:extLst>
            </p:cNvPr>
            <p:cNvSpPr txBox="1">
              <a:spLocks/>
            </p:cNvSpPr>
            <p:nvPr/>
          </p:nvSpPr>
          <p:spPr>
            <a:xfrm>
              <a:off x="1157868" y="2760858"/>
              <a:ext cx="7012004" cy="402149"/>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dirty="0">
                  <a:solidFill>
                    <a:srgbClr val="043847"/>
                  </a:solidFill>
                  <a:latin typeface="Montserrat"/>
                  <a:ea typeface="+mn-lt"/>
                  <a:cs typeface="+mn-lt"/>
                </a:rPr>
                <a:t>Upskilling and reskilling</a:t>
              </a:r>
              <a:endParaRPr lang="en-US" sz="1700" dirty="0">
                <a:solidFill>
                  <a:srgbClr val="043847"/>
                </a:solidFill>
                <a:latin typeface="Montserrat"/>
                <a:cs typeface="Calibri"/>
              </a:endParaRPr>
            </a:p>
          </p:txBody>
        </p:sp>
        <p:pic>
          <p:nvPicPr>
            <p:cNvPr id="9" name="Picture 9" descr="A blue and black graphic with a light bulb&#10;&#10;Description automatically generated">
              <a:extLst>
                <a:ext uri="{FF2B5EF4-FFF2-40B4-BE49-F238E27FC236}">
                  <a16:creationId xmlns:a16="http://schemas.microsoft.com/office/drawing/2014/main" id="{084A2DFC-3FB9-CD9C-B89E-C002B285EFEF}"/>
                </a:ext>
              </a:extLst>
            </p:cNvPr>
            <p:cNvPicPr>
              <a:picLocks noChangeAspect="1"/>
            </p:cNvPicPr>
            <p:nvPr/>
          </p:nvPicPr>
          <p:blipFill>
            <a:blip r:embed="rId4"/>
            <a:stretch>
              <a:fillRect/>
            </a:stretch>
          </p:blipFill>
          <p:spPr>
            <a:xfrm>
              <a:off x="613623" y="2742413"/>
              <a:ext cx="423017" cy="439040"/>
            </a:xfrm>
            <a:prstGeom prst="rect">
              <a:avLst/>
            </a:prstGeom>
          </p:spPr>
        </p:pic>
      </p:grpSp>
      <p:grpSp>
        <p:nvGrpSpPr>
          <p:cNvPr id="12" name="Group 11">
            <a:extLst>
              <a:ext uri="{FF2B5EF4-FFF2-40B4-BE49-F238E27FC236}">
                <a16:creationId xmlns:a16="http://schemas.microsoft.com/office/drawing/2014/main" id="{DA161480-966E-EC2F-5E49-D3782794468B}"/>
              </a:ext>
            </a:extLst>
          </p:cNvPr>
          <p:cNvGrpSpPr/>
          <p:nvPr/>
        </p:nvGrpSpPr>
        <p:grpSpPr>
          <a:xfrm>
            <a:off x="597332" y="2131332"/>
            <a:ext cx="7578281" cy="611354"/>
            <a:chOff x="597332" y="2131332"/>
            <a:chExt cx="7578281" cy="611354"/>
          </a:xfrm>
        </p:grpSpPr>
        <p:sp>
          <p:nvSpPr>
            <p:cNvPr id="27" name="Content Placeholder 2">
              <a:extLst>
                <a:ext uri="{FF2B5EF4-FFF2-40B4-BE49-F238E27FC236}">
                  <a16:creationId xmlns:a16="http://schemas.microsoft.com/office/drawing/2014/main" id="{F5D39DDD-81B8-CD22-80A5-2B649B7BE7FB}"/>
                </a:ext>
              </a:extLst>
            </p:cNvPr>
            <p:cNvSpPr txBox="1">
              <a:spLocks/>
            </p:cNvSpPr>
            <p:nvPr/>
          </p:nvSpPr>
          <p:spPr>
            <a:xfrm>
              <a:off x="1162600" y="2178792"/>
              <a:ext cx="7013013" cy="563894"/>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dirty="0">
                  <a:solidFill>
                    <a:srgbClr val="043847"/>
                  </a:solidFill>
                  <a:latin typeface="Montserrat"/>
                  <a:ea typeface="+mn-lt"/>
                  <a:cs typeface="+mn-lt"/>
                </a:rPr>
                <a:t>Career advancement opportunities</a:t>
              </a:r>
            </a:p>
          </p:txBody>
        </p:sp>
        <p:pic>
          <p:nvPicPr>
            <p:cNvPr id="16" name="Picture 10" descr="A blue light bulb and paper plane&#10;&#10;Description automatically generated">
              <a:extLst>
                <a:ext uri="{FF2B5EF4-FFF2-40B4-BE49-F238E27FC236}">
                  <a16:creationId xmlns:a16="http://schemas.microsoft.com/office/drawing/2014/main" id="{D8F7E4B4-339B-9C81-BB87-AEAD263E2081}"/>
                </a:ext>
              </a:extLst>
            </p:cNvPr>
            <p:cNvPicPr>
              <a:picLocks noChangeAspect="1"/>
            </p:cNvPicPr>
            <p:nvPr/>
          </p:nvPicPr>
          <p:blipFill>
            <a:blip r:embed="rId5"/>
            <a:stretch>
              <a:fillRect/>
            </a:stretch>
          </p:blipFill>
          <p:spPr>
            <a:xfrm>
              <a:off x="597332" y="2131332"/>
              <a:ext cx="423018" cy="439041"/>
            </a:xfrm>
            <a:prstGeom prst="rect">
              <a:avLst/>
            </a:prstGeom>
          </p:spPr>
        </p:pic>
      </p:grpSp>
      <p:grpSp>
        <p:nvGrpSpPr>
          <p:cNvPr id="4" name="Group 3">
            <a:extLst>
              <a:ext uri="{FF2B5EF4-FFF2-40B4-BE49-F238E27FC236}">
                <a16:creationId xmlns:a16="http://schemas.microsoft.com/office/drawing/2014/main" id="{BA802B11-66BA-30E6-8C78-C02CAFAA5372}"/>
              </a:ext>
            </a:extLst>
          </p:cNvPr>
          <p:cNvGrpSpPr/>
          <p:nvPr/>
        </p:nvGrpSpPr>
        <p:grpSpPr>
          <a:xfrm>
            <a:off x="566694" y="1445990"/>
            <a:ext cx="7603178" cy="630043"/>
            <a:chOff x="566694" y="1445990"/>
            <a:chExt cx="7603178" cy="630043"/>
          </a:xfrm>
        </p:grpSpPr>
        <p:sp>
          <p:nvSpPr>
            <p:cNvPr id="19" name="Content Placeholder 2">
              <a:extLst>
                <a:ext uri="{FF2B5EF4-FFF2-40B4-BE49-F238E27FC236}">
                  <a16:creationId xmlns:a16="http://schemas.microsoft.com/office/drawing/2014/main" id="{C042D564-6E87-20E7-9DBD-51CBF2DE79F8}"/>
                </a:ext>
              </a:extLst>
            </p:cNvPr>
            <p:cNvSpPr txBox="1">
              <a:spLocks/>
            </p:cNvSpPr>
            <p:nvPr/>
          </p:nvSpPr>
          <p:spPr>
            <a:xfrm>
              <a:off x="1162600" y="1552737"/>
              <a:ext cx="7007272" cy="523296"/>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dirty="0">
                  <a:solidFill>
                    <a:srgbClr val="043847"/>
                  </a:solidFill>
                  <a:latin typeface="Montserrat"/>
                  <a:cs typeface="Calibri"/>
                </a:rPr>
                <a:t>Competitive compensation</a:t>
              </a:r>
            </a:p>
          </p:txBody>
        </p:sp>
        <p:pic>
          <p:nvPicPr>
            <p:cNvPr id="20" name="Picture 19" descr="A blue icon of a hand holding a bag of money&#10;&#10;Description automatically generated">
              <a:extLst>
                <a:ext uri="{FF2B5EF4-FFF2-40B4-BE49-F238E27FC236}">
                  <a16:creationId xmlns:a16="http://schemas.microsoft.com/office/drawing/2014/main" id="{04D81D37-A3BE-11ED-3BBF-9D442C2B0976}"/>
                </a:ext>
              </a:extLst>
            </p:cNvPr>
            <p:cNvPicPr>
              <a:picLocks noChangeAspect="1"/>
            </p:cNvPicPr>
            <p:nvPr/>
          </p:nvPicPr>
          <p:blipFill>
            <a:blip r:embed="rId6"/>
            <a:stretch>
              <a:fillRect/>
            </a:stretch>
          </p:blipFill>
          <p:spPr>
            <a:xfrm>
              <a:off x="566694" y="1445990"/>
              <a:ext cx="540545" cy="570310"/>
            </a:xfrm>
            <a:prstGeom prst="rect">
              <a:avLst/>
            </a:prstGeom>
          </p:spPr>
        </p:pic>
      </p:grpSp>
      <p:grpSp>
        <p:nvGrpSpPr>
          <p:cNvPr id="17" name="Group 16">
            <a:extLst>
              <a:ext uri="{FF2B5EF4-FFF2-40B4-BE49-F238E27FC236}">
                <a16:creationId xmlns:a16="http://schemas.microsoft.com/office/drawing/2014/main" id="{6954D5F6-B6C8-BB6D-A949-DEDBD8252335}"/>
              </a:ext>
            </a:extLst>
          </p:cNvPr>
          <p:cNvGrpSpPr/>
          <p:nvPr/>
        </p:nvGrpSpPr>
        <p:grpSpPr>
          <a:xfrm>
            <a:off x="541337" y="3250998"/>
            <a:ext cx="6803429" cy="717934"/>
            <a:chOff x="541337" y="3250998"/>
            <a:chExt cx="6803429" cy="717934"/>
          </a:xfrm>
        </p:grpSpPr>
        <p:sp>
          <p:nvSpPr>
            <p:cNvPr id="11" name="Content Placeholder 2">
              <a:extLst>
                <a:ext uri="{FF2B5EF4-FFF2-40B4-BE49-F238E27FC236}">
                  <a16:creationId xmlns:a16="http://schemas.microsoft.com/office/drawing/2014/main" id="{CFB80868-5DF5-13F2-66A8-C3DCCBCA823B}"/>
                </a:ext>
              </a:extLst>
            </p:cNvPr>
            <p:cNvSpPr txBox="1">
              <a:spLocks/>
            </p:cNvSpPr>
            <p:nvPr/>
          </p:nvSpPr>
          <p:spPr>
            <a:xfrm>
              <a:off x="1168135" y="3410026"/>
              <a:ext cx="6176631" cy="558906"/>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dirty="0">
                  <a:solidFill>
                    <a:srgbClr val="043847"/>
                  </a:solidFill>
                  <a:latin typeface="Montserrat"/>
                  <a:ea typeface="+mn-lt"/>
                  <a:cs typeface="+mn-lt"/>
                </a:rPr>
                <a:t>Foster an appealing company culture</a:t>
              </a:r>
              <a:endParaRPr lang="en-US" dirty="0"/>
            </a:p>
            <a:p>
              <a:pPr marL="0" indent="0">
                <a:buNone/>
              </a:pPr>
              <a:endParaRPr lang="en-US" sz="1700" dirty="0">
                <a:solidFill>
                  <a:srgbClr val="043847"/>
                </a:solidFill>
                <a:latin typeface="Montserrat"/>
                <a:cs typeface="Calibri"/>
              </a:endParaRPr>
            </a:p>
          </p:txBody>
        </p:sp>
        <p:pic>
          <p:nvPicPr>
            <p:cNvPr id="21" name="Picture 20" descr="A blue logo with people around the globe&#10;&#10;Description automatically generated">
              <a:extLst>
                <a:ext uri="{FF2B5EF4-FFF2-40B4-BE49-F238E27FC236}">
                  <a16:creationId xmlns:a16="http://schemas.microsoft.com/office/drawing/2014/main" id="{614FBBD2-AD7F-33F7-385A-2B9116CD60F9}"/>
                </a:ext>
              </a:extLst>
            </p:cNvPr>
            <p:cNvPicPr>
              <a:picLocks noChangeAspect="1"/>
            </p:cNvPicPr>
            <p:nvPr/>
          </p:nvPicPr>
          <p:blipFill>
            <a:blip r:embed="rId7"/>
            <a:stretch>
              <a:fillRect/>
            </a:stretch>
          </p:blipFill>
          <p:spPr>
            <a:xfrm>
              <a:off x="541337" y="3250998"/>
              <a:ext cx="581447" cy="581447"/>
            </a:xfrm>
            <a:prstGeom prst="rect">
              <a:avLst/>
            </a:prstGeom>
          </p:spPr>
        </p:pic>
      </p:grpSp>
      <p:grpSp>
        <p:nvGrpSpPr>
          <p:cNvPr id="25" name="Group 24">
            <a:extLst>
              <a:ext uri="{FF2B5EF4-FFF2-40B4-BE49-F238E27FC236}">
                <a16:creationId xmlns:a16="http://schemas.microsoft.com/office/drawing/2014/main" id="{E37EBEEA-4D78-01C1-5006-7F8DCF2B7435}"/>
              </a:ext>
            </a:extLst>
          </p:cNvPr>
          <p:cNvGrpSpPr/>
          <p:nvPr/>
        </p:nvGrpSpPr>
        <p:grpSpPr>
          <a:xfrm>
            <a:off x="596459" y="5119066"/>
            <a:ext cx="5500510" cy="648350"/>
            <a:chOff x="596459" y="5119066"/>
            <a:chExt cx="5500510" cy="648350"/>
          </a:xfrm>
        </p:grpSpPr>
        <p:sp>
          <p:nvSpPr>
            <p:cNvPr id="15" name="Content Placeholder 2">
              <a:extLst>
                <a:ext uri="{FF2B5EF4-FFF2-40B4-BE49-F238E27FC236}">
                  <a16:creationId xmlns:a16="http://schemas.microsoft.com/office/drawing/2014/main" id="{417D4CC1-FE76-C9C6-6BEF-5D106578FE03}"/>
                </a:ext>
              </a:extLst>
            </p:cNvPr>
            <p:cNvSpPr txBox="1">
              <a:spLocks/>
            </p:cNvSpPr>
            <p:nvPr/>
          </p:nvSpPr>
          <p:spPr>
            <a:xfrm>
              <a:off x="1168135" y="5187018"/>
              <a:ext cx="4928834" cy="580398"/>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dirty="0">
                  <a:solidFill>
                    <a:srgbClr val="043847"/>
                  </a:solidFill>
                  <a:latin typeface="Montserrat"/>
                </a:rPr>
                <a:t>Remove bad apples and poor performers</a:t>
              </a:r>
            </a:p>
            <a:p>
              <a:pPr marL="0" indent="0">
                <a:buNone/>
              </a:pPr>
              <a:endParaRPr lang="en-US" sz="1700" dirty="0">
                <a:solidFill>
                  <a:srgbClr val="043847"/>
                </a:solidFill>
                <a:latin typeface="Montserrat"/>
                <a:ea typeface="+mn-lt"/>
                <a:cs typeface="+mn-lt"/>
              </a:endParaRPr>
            </a:p>
          </p:txBody>
        </p:sp>
        <p:pic>
          <p:nvPicPr>
            <p:cNvPr id="22" name="Picture 21" descr="A blue apple with a leaf and a leaf&#10;&#10;Description automatically generated">
              <a:extLst>
                <a:ext uri="{FF2B5EF4-FFF2-40B4-BE49-F238E27FC236}">
                  <a16:creationId xmlns:a16="http://schemas.microsoft.com/office/drawing/2014/main" id="{8C60841A-326F-018B-3226-DF8D89715782}"/>
                </a:ext>
              </a:extLst>
            </p:cNvPr>
            <p:cNvPicPr>
              <a:picLocks noChangeAspect="1"/>
            </p:cNvPicPr>
            <p:nvPr/>
          </p:nvPicPr>
          <p:blipFill>
            <a:blip r:embed="rId8"/>
            <a:stretch>
              <a:fillRect/>
            </a:stretch>
          </p:blipFill>
          <p:spPr>
            <a:xfrm>
              <a:off x="596459" y="5119066"/>
              <a:ext cx="451248" cy="463154"/>
            </a:xfrm>
            <a:prstGeom prst="rect">
              <a:avLst/>
            </a:prstGeom>
          </p:spPr>
        </p:pic>
      </p:grpSp>
      <p:pic>
        <p:nvPicPr>
          <p:cNvPr id="23" name="Picture 22" descr="A magnet with people in the shape of a magnet&#10;&#10;Description automatically generated">
            <a:extLst>
              <a:ext uri="{FF2B5EF4-FFF2-40B4-BE49-F238E27FC236}">
                <a16:creationId xmlns:a16="http://schemas.microsoft.com/office/drawing/2014/main" id="{2D6EF2FC-727F-4E33-2555-E67C50B5AA8F}"/>
              </a:ext>
            </a:extLst>
          </p:cNvPr>
          <p:cNvPicPr>
            <a:picLocks noChangeAspect="1"/>
          </p:cNvPicPr>
          <p:nvPr/>
        </p:nvPicPr>
        <p:blipFill rotWithShape="1">
          <a:blip r:embed="rId9"/>
          <a:srcRect t="39540" r="420" b="25893"/>
          <a:stretch/>
        </p:blipFill>
        <p:spPr>
          <a:xfrm>
            <a:off x="5657406" y="3930956"/>
            <a:ext cx="3148309" cy="1932013"/>
          </a:xfrm>
          <a:prstGeom prst="rect">
            <a:avLst/>
          </a:prstGeom>
        </p:spPr>
      </p:pic>
      <p:sp>
        <p:nvSpPr>
          <p:cNvPr id="10" name="TextBox 10">
            <a:extLst>
              <a:ext uri="{FF2B5EF4-FFF2-40B4-BE49-F238E27FC236}">
                <a16:creationId xmlns:a16="http://schemas.microsoft.com/office/drawing/2014/main" id="{CF498A83-7BFC-BF14-1BB8-F51EA68BA25D}"/>
              </a:ext>
            </a:extLst>
          </p:cNvPr>
          <p:cNvSpPr txBox="1"/>
          <p:nvPr/>
        </p:nvSpPr>
        <p:spPr>
          <a:xfrm>
            <a:off x="-882" y="6310914"/>
            <a:ext cx="4144167" cy="166712"/>
          </a:xfrm>
          <a:prstGeom prst="rect">
            <a:avLst/>
          </a:prstGeom>
        </p:spPr>
        <p:txBody>
          <a:bodyPr wrap="square" lIns="0" tIns="0" rIns="0" bIns="0" rtlCol="0" anchor="t">
            <a:spAutoFit/>
          </a:bodyPr>
          <a:lstStyle/>
          <a:p>
            <a:pPr algn="ctr">
              <a:lnSpc>
                <a:spcPts val="1260"/>
              </a:lnSpc>
            </a:pPr>
            <a:r>
              <a:rPr lang="en-US" sz="1100">
                <a:solidFill>
                  <a:srgbClr val="043847"/>
                </a:solidFill>
                <a:latin typeface="Montserrat"/>
              </a:rPr>
              <a:t>© 2024 WORKBETTERNOW. All Rights Reserved.  ​</a:t>
            </a:r>
          </a:p>
        </p:txBody>
      </p:sp>
      <p:sp>
        <p:nvSpPr>
          <p:cNvPr id="3" name="Slide Number Placeholder 7">
            <a:extLst>
              <a:ext uri="{FF2B5EF4-FFF2-40B4-BE49-F238E27FC236}">
                <a16:creationId xmlns:a16="http://schemas.microsoft.com/office/drawing/2014/main" id="{0561FF2F-4C9C-F1F1-B4E7-98DEE3CB615A}"/>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13</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216635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7510-EABA-A4A6-B52F-7A686B0A1644}"/>
              </a:ext>
            </a:extLst>
          </p:cNvPr>
          <p:cNvSpPr>
            <a:spLocks noGrp="1"/>
          </p:cNvSpPr>
          <p:nvPr>
            <p:ph type="title"/>
          </p:nvPr>
        </p:nvSpPr>
        <p:spPr>
          <a:xfrm>
            <a:off x="3568151" y="1427805"/>
            <a:ext cx="5146842" cy="559781"/>
          </a:xfrm>
        </p:spPr>
        <p:txBody>
          <a:bodyPr>
            <a:normAutofit/>
          </a:bodyPr>
          <a:lstStyle/>
          <a:p>
            <a:pPr algn="l"/>
            <a:r>
              <a:rPr lang="en-US" sz="3000" b="1">
                <a:solidFill>
                  <a:srgbClr val="007394"/>
                </a:solidFill>
                <a:latin typeface="Montserrat"/>
                <a:cs typeface="Calibri"/>
              </a:rPr>
              <a:t>Attracting </a:t>
            </a:r>
            <a:r>
              <a:rPr lang="en-US" sz="3000" b="1">
                <a:solidFill>
                  <a:srgbClr val="009CDF"/>
                </a:solidFill>
                <a:latin typeface="Montserrat"/>
                <a:cs typeface="Calibri"/>
              </a:rPr>
              <a:t>Better Talent</a:t>
            </a:r>
            <a:endParaRPr lang="en-US" sz="3000" b="1">
              <a:solidFill>
                <a:srgbClr val="009CDF"/>
              </a:solidFill>
              <a:latin typeface="Montserrat"/>
            </a:endParaRPr>
          </a:p>
        </p:txBody>
      </p:sp>
      <p:pic>
        <p:nvPicPr>
          <p:cNvPr id="5" name="Picture 5" descr="A person holding a magnet to a group of silver people&#10;&#10;Description automatically generated">
            <a:extLst>
              <a:ext uri="{FF2B5EF4-FFF2-40B4-BE49-F238E27FC236}">
                <a16:creationId xmlns:a16="http://schemas.microsoft.com/office/drawing/2014/main" id="{ABEE0C21-442F-4A83-EA66-B622C5ECA938}"/>
              </a:ext>
            </a:extLst>
          </p:cNvPr>
          <p:cNvPicPr>
            <a:picLocks noChangeAspect="1"/>
          </p:cNvPicPr>
          <p:nvPr/>
        </p:nvPicPr>
        <p:blipFill rotWithShape="1">
          <a:blip r:embed="rId2"/>
          <a:srcRect l="21910" r="50026" b="13"/>
          <a:stretch/>
        </p:blipFill>
        <p:spPr>
          <a:xfrm>
            <a:off x="-1183" y="-2129"/>
            <a:ext cx="3428864" cy="6872791"/>
          </a:xfrm>
          <a:prstGeom prst="rect">
            <a:avLst/>
          </a:prstGeom>
        </p:spPr>
      </p:pic>
      <p:grpSp>
        <p:nvGrpSpPr>
          <p:cNvPr id="4" name="Group 3">
            <a:extLst>
              <a:ext uri="{FF2B5EF4-FFF2-40B4-BE49-F238E27FC236}">
                <a16:creationId xmlns:a16="http://schemas.microsoft.com/office/drawing/2014/main" id="{6575CAA2-ADF5-7CB7-BD81-D366EAD4F9EE}"/>
              </a:ext>
            </a:extLst>
          </p:cNvPr>
          <p:cNvGrpSpPr/>
          <p:nvPr/>
        </p:nvGrpSpPr>
        <p:grpSpPr>
          <a:xfrm>
            <a:off x="3615763" y="2465888"/>
            <a:ext cx="4779903" cy="409133"/>
            <a:chOff x="3615764" y="2347737"/>
            <a:chExt cx="4779903" cy="409133"/>
          </a:xfrm>
        </p:grpSpPr>
        <p:pic>
          <p:nvPicPr>
            <p:cNvPr id="9" name="Picture 9" descr="Icon&#10;&#10;Description automatically generated">
              <a:extLst>
                <a:ext uri="{FF2B5EF4-FFF2-40B4-BE49-F238E27FC236}">
                  <a16:creationId xmlns:a16="http://schemas.microsoft.com/office/drawing/2014/main" id="{59E2A0E3-EB69-CA2B-857F-AFC6D79A1C91}"/>
                </a:ext>
              </a:extLst>
            </p:cNvPr>
            <p:cNvPicPr>
              <a:picLocks noChangeAspect="1"/>
            </p:cNvPicPr>
            <p:nvPr/>
          </p:nvPicPr>
          <p:blipFill>
            <a:blip r:embed="rId3"/>
            <a:stretch>
              <a:fillRect/>
            </a:stretch>
          </p:blipFill>
          <p:spPr>
            <a:xfrm>
              <a:off x="3615764" y="2369054"/>
              <a:ext cx="355864" cy="360834"/>
            </a:xfrm>
            <a:prstGeom prst="rect">
              <a:avLst/>
            </a:prstGeom>
          </p:spPr>
        </p:pic>
        <p:sp>
          <p:nvSpPr>
            <p:cNvPr id="6" name="Content Placeholder 2">
              <a:extLst>
                <a:ext uri="{FF2B5EF4-FFF2-40B4-BE49-F238E27FC236}">
                  <a16:creationId xmlns:a16="http://schemas.microsoft.com/office/drawing/2014/main" id="{BDF1846B-52F3-B7AD-79C4-0F03918AD148}"/>
                </a:ext>
              </a:extLst>
            </p:cNvPr>
            <p:cNvSpPr txBox="1">
              <a:spLocks/>
            </p:cNvSpPr>
            <p:nvPr/>
          </p:nvSpPr>
          <p:spPr>
            <a:xfrm>
              <a:off x="4098312" y="2347737"/>
              <a:ext cx="4297355" cy="409133"/>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10"/>
                </a:spcBef>
                <a:buNone/>
              </a:pPr>
              <a:r>
                <a:rPr lang="en-US" sz="1250" dirty="0">
                  <a:solidFill>
                    <a:srgbClr val="043847"/>
                  </a:solidFill>
                  <a:latin typeface="Montserrat"/>
                  <a:ea typeface="+mn-lt"/>
                  <a:cs typeface="+mn-lt"/>
                </a:rPr>
                <a:t>Identify the “must-have attributes" and upskill</a:t>
              </a:r>
              <a:endParaRPr lang="en-US" sz="1250" dirty="0">
                <a:solidFill>
                  <a:srgbClr val="043847"/>
                </a:solidFill>
                <a:latin typeface="Montserrat"/>
                <a:ea typeface="Calibri"/>
                <a:cs typeface="Calibri"/>
              </a:endParaRPr>
            </a:p>
          </p:txBody>
        </p:sp>
      </p:grpSp>
      <p:grpSp>
        <p:nvGrpSpPr>
          <p:cNvPr id="12" name="Group 11">
            <a:extLst>
              <a:ext uri="{FF2B5EF4-FFF2-40B4-BE49-F238E27FC236}">
                <a16:creationId xmlns:a16="http://schemas.microsoft.com/office/drawing/2014/main" id="{4893A865-121F-60E2-5017-78B3FFB5C503}"/>
              </a:ext>
            </a:extLst>
          </p:cNvPr>
          <p:cNvGrpSpPr/>
          <p:nvPr/>
        </p:nvGrpSpPr>
        <p:grpSpPr>
          <a:xfrm>
            <a:off x="3615764" y="3860154"/>
            <a:ext cx="4779902" cy="609889"/>
            <a:chOff x="3615764" y="3778852"/>
            <a:chExt cx="4779902" cy="609889"/>
          </a:xfrm>
        </p:grpSpPr>
        <p:sp>
          <p:nvSpPr>
            <p:cNvPr id="8" name="Content Placeholder 2">
              <a:extLst>
                <a:ext uri="{FF2B5EF4-FFF2-40B4-BE49-F238E27FC236}">
                  <a16:creationId xmlns:a16="http://schemas.microsoft.com/office/drawing/2014/main" id="{49BFA8B9-15CC-771C-79F9-5DFCBFD42913}"/>
                </a:ext>
              </a:extLst>
            </p:cNvPr>
            <p:cNvSpPr txBox="1">
              <a:spLocks/>
            </p:cNvSpPr>
            <p:nvPr/>
          </p:nvSpPr>
          <p:spPr>
            <a:xfrm>
              <a:off x="4098312" y="3778852"/>
              <a:ext cx="4297354" cy="609889"/>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10"/>
                </a:spcBef>
                <a:buNone/>
              </a:pPr>
              <a:r>
                <a:rPr lang="en-US" sz="1275" dirty="0">
                  <a:solidFill>
                    <a:srgbClr val="043847"/>
                  </a:solidFill>
                  <a:latin typeface="Montserrat"/>
                  <a:cs typeface="Calibri"/>
                </a:rPr>
                <a:t>Make sure your recruiting and onboarding process is effective and efficient</a:t>
              </a:r>
              <a:endParaRPr lang="en-US" sz="2400" dirty="0"/>
            </a:p>
            <a:p>
              <a:pPr marL="0" indent="0">
                <a:lnSpc>
                  <a:spcPct val="150000"/>
                </a:lnSpc>
                <a:spcBef>
                  <a:spcPts val="10"/>
                </a:spcBef>
                <a:buNone/>
              </a:pPr>
              <a:endParaRPr lang="en-US" sz="1000" dirty="0">
                <a:solidFill>
                  <a:srgbClr val="000000"/>
                </a:solidFill>
                <a:latin typeface="Montserrat Classic"/>
                <a:cs typeface="Calibri"/>
              </a:endParaRPr>
            </a:p>
            <a:p>
              <a:pPr marL="0" indent="0">
                <a:buNone/>
              </a:pPr>
              <a:endParaRPr lang="en-US" sz="1400" dirty="0">
                <a:latin typeface="Montserrat Classic"/>
                <a:cs typeface="Calibri"/>
              </a:endParaRPr>
            </a:p>
          </p:txBody>
        </p:sp>
        <p:pic>
          <p:nvPicPr>
            <p:cNvPr id="19" name="Picture 18" descr="Icon&#10;&#10;Description automatically generated">
              <a:extLst>
                <a:ext uri="{FF2B5EF4-FFF2-40B4-BE49-F238E27FC236}">
                  <a16:creationId xmlns:a16="http://schemas.microsoft.com/office/drawing/2014/main" id="{AC81DF69-629D-8436-7ADD-D03E2A71BC3B}"/>
                </a:ext>
              </a:extLst>
            </p:cNvPr>
            <p:cNvPicPr>
              <a:picLocks noChangeAspect="1"/>
            </p:cNvPicPr>
            <p:nvPr/>
          </p:nvPicPr>
          <p:blipFill>
            <a:blip r:embed="rId3"/>
            <a:stretch>
              <a:fillRect/>
            </a:stretch>
          </p:blipFill>
          <p:spPr>
            <a:xfrm>
              <a:off x="3615764" y="3912872"/>
              <a:ext cx="355864" cy="354377"/>
            </a:xfrm>
            <a:prstGeom prst="rect">
              <a:avLst/>
            </a:prstGeom>
          </p:spPr>
        </p:pic>
      </p:grpSp>
      <p:grpSp>
        <p:nvGrpSpPr>
          <p:cNvPr id="13" name="Group 12">
            <a:extLst>
              <a:ext uri="{FF2B5EF4-FFF2-40B4-BE49-F238E27FC236}">
                <a16:creationId xmlns:a16="http://schemas.microsoft.com/office/drawing/2014/main" id="{6CC73748-D523-1E7A-6CD5-9FBB1CFD4E3D}"/>
              </a:ext>
            </a:extLst>
          </p:cNvPr>
          <p:cNvGrpSpPr/>
          <p:nvPr/>
        </p:nvGrpSpPr>
        <p:grpSpPr>
          <a:xfrm>
            <a:off x="3615764" y="4819515"/>
            <a:ext cx="4779902" cy="409131"/>
            <a:chOff x="3615764" y="4697487"/>
            <a:chExt cx="4779902" cy="409131"/>
          </a:xfrm>
        </p:grpSpPr>
        <p:sp>
          <p:nvSpPr>
            <p:cNvPr id="21" name="Content Placeholder 2">
              <a:extLst>
                <a:ext uri="{FF2B5EF4-FFF2-40B4-BE49-F238E27FC236}">
                  <a16:creationId xmlns:a16="http://schemas.microsoft.com/office/drawing/2014/main" id="{836A0E75-A249-0C84-C9E1-3A901AA5793C}"/>
                </a:ext>
              </a:extLst>
            </p:cNvPr>
            <p:cNvSpPr txBox="1">
              <a:spLocks/>
            </p:cNvSpPr>
            <p:nvPr/>
          </p:nvSpPr>
          <p:spPr>
            <a:xfrm>
              <a:off x="4098314" y="4697487"/>
              <a:ext cx="4297352" cy="409131"/>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10"/>
                </a:spcBef>
                <a:buNone/>
              </a:pPr>
              <a:r>
                <a:rPr lang="en-US" sz="1275" dirty="0">
                  <a:solidFill>
                    <a:srgbClr val="043847"/>
                  </a:solidFill>
                  <a:latin typeface="Montserrat"/>
                  <a:cs typeface="Calibri"/>
                </a:rPr>
                <a:t>Consider</a:t>
              </a:r>
              <a:r>
                <a:rPr lang="en-US" sz="1275" dirty="0">
                  <a:solidFill>
                    <a:srgbClr val="043847"/>
                  </a:solidFill>
                  <a:latin typeface="Montserrat"/>
                  <a:ea typeface="+mn-lt"/>
                  <a:cs typeface="+mn-lt"/>
                </a:rPr>
                <a:t> implementing remote work policies</a:t>
              </a:r>
              <a:endParaRPr lang="en-US" sz="2400" dirty="0"/>
            </a:p>
            <a:p>
              <a:pPr marL="0" indent="0">
                <a:lnSpc>
                  <a:spcPct val="150000"/>
                </a:lnSpc>
                <a:spcBef>
                  <a:spcPts val="10"/>
                </a:spcBef>
                <a:buNone/>
              </a:pPr>
              <a:endParaRPr lang="en-US" sz="1000" dirty="0">
                <a:solidFill>
                  <a:srgbClr val="000000"/>
                </a:solidFill>
                <a:latin typeface="Montserrat Classic"/>
                <a:cs typeface="Calibri"/>
              </a:endParaRPr>
            </a:p>
            <a:p>
              <a:pPr marL="0" indent="0">
                <a:lnSpc>
                  <a:spcPct val="150000"/>
                </a:lnSpc>
                <a:spcBef>
                  <a:spcPts val="10"/>
                </a:spcBef>
                <a:buNone/>
              </a:pPr>
              <a:endParaRPr lang="en-US" sz="1000" dirty="0">
                <a:solidFill>
                  <a:srgbClr val="000000"/>
                </a:solidFill>
                <a:latin typeface="Montserrat Classic"/>
                <a:cs typeface="Calibri"/>
              </a:endParaRPr>
            </a:p>
            <a:p>
              <a:pPr marL="0" indent="0">
                <a:buNone/>
              </a:pPr>
              <a:endParaRPr lang="en-US" sz="1400" dirty="0">
                <a:latin typeface="Montserrat Classic"/>
                <a:cs typeface="Calibri"/>
              </a:endParaRPr>
            </a:p>
          </p:txBody>
        </p:sp>
        <p:pic>
          <p:nvPicPr>
            <p:cNvPr id="22" name="Picture 21" descr="Icon&#10;&#10;Description automatically generated">
              <a:extLst>
                <a:ext uri="{FF2B5EF4-FFF2-40B4-BE49-F238E27FC236}">
                  <a16:creationId xmlns:a16="http://schemas.microsoft.com/office/drawing/2014/main" id="{4C690922-EF2F-32EE-7A2B-6E49FF3F8C74}"/>
                </a:ext>
              </a:extLst>
            </p:cNvPr>
            <p:cNvPicPr>
              <a:picLocks noChangeAspect="1"/>
            </p:cNvPicPr>
            <p:nvPr/>
          </p:nvPicPr>
          <p:blipFill>
            <a:blip r:embed="rId3"/>
            <a:stretch>
              <a:fillRect/>
            </a:stretch>
          </p:blipFill>
          <p:spPr>
            <a:xfrm>
              <a:off x="3615764" y="4718408"/>
              <a:ext cx="355864" cy="367291"/>
            </a:xfrm>
            <a:prstGeom prst="rect">
              <a:avLst/>
            </a:prstGeom>
          </p:spPr>
        </p:pic>
      </p:grpSp>
      <p:grpSp>
        <p:nvGrpSpPr>
          <p:cNvPr id="11" name="Group 10">
            <a:extLst>
              <a:ext uri="{FF2B5EF4-FFF2-40B4-BE49-F238E27FC236}">
                <a16:creationId xmlns:a16="http://schemas.microsoft.com/office/drawing/2014/main" id="{D478B59E-9A07-E2D9-DEDE-74B091A8738E}"/>
              </a:ext>
            </a:extLst>
          </p:cNvPr>
          <p:cNvGrpSpPr/>
          <p:nvPr/>
        </p:nvGrpSpPr>
        <p:grpSpPr>
          <a:xfrm>
            <a:off x="3615764" y="3198984"/>
            <a:ext cx="4779902" cy="409132"/>
            <a:chOff x="3615764" y="3100343"/>
            <a:chExt cx="4779902" cy="409132"/>
          </a:xfrm>
        </p:grpSpPr>
        <p:pic>
          <p:nvPicPr>
            <p:cNvPr id="10" name="Picture 9" descr="Icon&#10;&#10;Description automatically generated">
              <a:extLst>
                <a:ext uri="{FF2B5EF4-FFF2-40B4-BE49-F238E27FC236}">
                  <a16:creationId xmlns:a16="http://schemas.microsoft.com/office/drawing/2014/main" id="{5BE5F23D-C17B-EEC5-F2F4-3544B8E5CF53}"/>
                </a:ext>
              </a:extLst>
            </p:cNvPr>
            <p:cNvPicPr>
              <a:picLocks noChangeAspect="1"/>
            </p:cNvPicPr>
            <p:nvPr/>
          </p:nvPicPr>
          <p:blipFill>
            <a:blip r:embed="rId3"/>
            <a:stretch>
              <a:fillRect/>
            </a:stretch>
          </p:blipFill>
          <p:spPr>
            <a:xfrm>
              <a:off x="3615764" y="3127721"/>
              <a:ext cx="355864" cy="354377"/>
            </a:xfrm>
            <a:prstGeom prst="rect">
              <a:avLst/>
            </a:prstGeom>
          </p:spPr>
        </p:pic>
        <p:sp>
          <p:nvSpPr>
            <p:cNvPr id="23" name="Content Placeholder 2">
              <a:extLst>
                <a:ext uri="{FF2B5EF4-FFF2-40B4-BE49-F238E27FC236}">
                  <a16:creationId xmlns:a16="http://schemas.microsoft.com/office/drawing/2014/main" id="{8C29B0A8-7082-6BD0-AE4D-6AA20465D218}"/>
                </a:ext>
              </a:extLst>
            </p:cNvPr>
            <p:cNvSpPr txBox="1">
              <a:spLocks/>
            </p:cNvSpPr>
            <p:nvPr/>
          </p:nvSpPr>
          <p:spPr>
            <a:xfrm>
              <a:off x="4098312" y="3100343"/>
              <a:ext cx="4297354" cy="409132"/>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10"/>
                </a:spcBef>
                <a:buNone/>
              </a:pPr>
              <a:r>
                <a:rPr lang="en-US" sz="1275" dirty="0">
                  <a:solidFill>
                    <a:srgbClr val="043847"/>
                  </a:solidFill>
                  <a:latin typeface="Montserrat"/>
                  <a:cs typeface="Calibri"/>
                </a:rPr>
                <a:t>Double down on employer branding </a:t>
              </a:r>
              <a:endParaRPr lang="en-US" sz="2400" dirty="0"/>
            </a:p>
            <a:p>
              <a:pPr marL="0" indent="0">
                <a:lnSpc>
                  <a:spcPct val="150000"/>
                </a:lnSpc>
                <a:spcBef>
                  <a:spcPts val="10"/>
                </a:spcBef>
                <a:buNone/>
              </a:pPr>
              <a:endParaRPr lang="en-US" sz="650" dirty="0">
                <a:solidFill>
                  <a:srgbClr val="033847"/>
                </a:solidFill>
                <a:latin typeface="Calibri"/>
                <a:cs typeface="Calibri"/>
              </a:endParaRPr>
            </a:p>
          </p:txBody>
        </p:sp>
      </p:grpSp>
      <p:sp>
        <p:nvSpPr>
          <p:cNvPr id="7" name="TextBox 10">
            <a:extLst>
              <a:ext uri="{FF2B5EF4-FFF2-40B4-BE49-F238E27FC236}">
                <a16:creationId xmlns:a16="http://schemas.microsoft.com/office/drawing/2014/main" id="{5DC03847-10EA-0629-26AB-5FA21E2F33EB}"/>
              </a:ext>
            </a:extLst>
          </p:cNvPr>
          <p:cNvSpPr txBox="1"/>
          <p:nvPr/>
        </p:nvSpPr>
        <p:spPr>
          <a:xfrm>
            <a:off x="182126" y="6083934"/>
            <a:ext cx="3431103" cy="153568"/>
          </a:xfrm>
          <a:prstGeom prst="rect">
            <a:avLst/>
          </a:prstGeom>
        </p:spPr>
        <p:txBody>
          <a:bodyPr wrap="square" lIns="0" tIns="0" rIns="0" bIns="0" rtlCol="0" anchor="t">
            <a:spAutoFit/>
          </a:bodyPr>
          <a:lstStyle/>
          <a:p>
            <a:pPr>
              <a:lnSpc>
                <a:spcPts val="1260"/>
              </a:lnSpc>
            </a:pPr>
            <a:r>
              <a:rPr lang="en-US" sz="900">
                <a:solidFill>
                  <a:srgbClr val="043847"/>
                </a:solidFill>
                <a:latin typeface="Montserrat"/>
              </a:rPr>
              <a:t>© 2024 WORKBETTERNOW. All Rights Reserved.  ​</a:t>
            </a:r>
          </a:p>
        </p:txBody>
      </p:sp>
      <p:sp>
        <p:nvSpPr>
          <p:cNvPr id="3" name="Slide Number Placeholder 7">
            <a:extLst>
              <a:ext uri="{FF2B5EF4-FFF2-40B4-BE49-F238E27FC236}">
                <a16:creationId xmlns:a16="http://schemas.microsoft.com/office/drawing/2014/main" id="{9341E739-34D7-1D38-C988-8B1BB81745FD}"/>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14</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273961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5E797A-2723-8C32-A4F9-63956C19938E}"/>
              </a:ext>
            </a:extLst>
          </p:cNvPr>
          <p:cNvPicPr>
            <a:picLocks noChangeAspect="1"/>
          </p:cNvPicPr>
          <p:nvPr/>
        </p:nvPicPr>
        <p:blipFill>
          <a:blip r:embed="rId2"/>
          <a:stretch>
            <a:fillRect/>
          </a:stretch>
        </p:blipFill>
        <p:spPr>
          <a:xfrm>
            <a:off x="-13813" y="4000932"/>
            <a:ext cx="9164719" cy="2868722"/>
          </a:xfrm>
          <a:prstGeom prst="rect">
            <a:avLst/>
          </a:prstGeom>
        </p:spPr>
      </p:pic>
      <p:grpSp>
        <p:nvGrpSpPr>
          <p:cNvPr id="3" name="Group 2">
            <a:extLst>
              <a:ext uri="{FF2B5EF4-FFF2-40B4-BE49-F238E27FC236}">
                <a16:creationId xmlns:a16="http://schemas.microsoft.com/office/drawing/2014/main" id="{C5016D80-B5C4-0C29-89E3-AC8BA42A5674}"/>
              </a:ext>
            </a:extLst>
          </p:cNvPr>
          <p:cNvGrpSpPr/>
          <p:nvPr/>
        </p:nvGrpSpPr>
        <p:grpSpPr>
          <a:xfrm>
            <a:off x="1245637" y="2046585"/>
            <a:ext cx="6737461" cy="3378098"/>
            <a:chOff x="1245637" y="2046585"/>
            <a:chExt cx="6737461" cy="3378098"/>
          </a:xfrm>
        </p:grpSpPr>
        <p:sp>
          <p:nvSpPr>
            <p:cNvPr id="5" name="Rectangle: Rounded Corners 4">
              <a:extLst>
                <a:ext uri="{FF2B5EF4-FFF2-40B4-BE49-F238E27FC236}">
                  <a16:creationId xmlns:a16="http://schemas.microsoft.com/office/drawing/2014/main" id="{5C5245F5-BADF-A038-DA9B-458586969F29}"/>
                </a:ext>
              </a:extLst>
            </p:cNvPr>
            <p:cNvSpPr/>
            <p:nvPr/>
          </p:nvSpPr>
          <p:spPr>
            <a:xfrm>
              <a:off x="1245637" y="2046585"/>
              <a:ext cx="6737461" cy="3378098"/>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ontent Placeholder 2">
              <a:extLst>
                <a:ext uri="{FF2B5EF4-FFF2-40B4-BE49-F238E27FC236}">
                  <a16:creationId xmlns:a16="http://schemas.microsoft.com/office/drawing/2014/main" id="{B840C401-E84A-28FF-B56F-2A9294ED8C47}"/>
                </a:ext>
              </a:extLst>
            </p:cNvPr>
            <p:cNvSpPr txBox="1">
              <a:spLocks/>
            </p:cNvSpPr>
            <p:nvPr/>
          </p:nvSpPr>
          <p:spPr>
            <a:xfrm>
              <a:off x="1632642" y="2851877"/>
              <a:ext cx="2181537" cy="1664343"/>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bg1"/>
                  </a:solidFill>
                  <a:latin typeface="Montserrat"/>
                </a:rPr>
                <a:t>Employees at companies with high internal mobility stay 60% longer</a:t>
              </a:r>
              <a:endParaRPr lang="en-US" sz="1800" dirty="0">
                <a:solidFill>
                  <a:schemeClr val="bg1"/>
                </a:solidFill>
              </a:endParaRPr>
            </a:p>
          </p:txBody>
        </p:sp>
        <p:sp>
          <p:nvSpPr>
            <p:cNvPr id="10" name="Content Placeholder 2">
              <a:extLst>
                <a:ext uri="{FF2B5EF4-FFF2-40B4-BE49-F238E27FC236}">
                  <a16:creationId xmlns:a16="http://schemas.microsoft.com/office/drawing/2014/main" id="{C75246F1-81E7-39E3-2253-56EEC4E2F7AF}"/>
                </a:ext>
              </a:extLst>
            </p:cNvPr>
            <p:cNvSpPr txBox="1">
              <a:spLocks/>
            </p:cNvSpPr>
            <p:nvPr/>
          </p:nvSpPr>
          <p:spPr>
            <a:xfrm>
              <a:off x="3703159" y="2345959"/>
              <a:ext cx="3832441" cy="459495"/>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solidFill>
                    <a:schemeClr val="bg1"/>
                  </a:solidFill>
                  <a:latin typeface="Montserrat"/>
                </a:rPr>
                <a:t>Median employee tenure for companies in the top and bottom quartiles of internal mobility</a:t>
              </a:r>
            </a:p>
          </p:txBody>
        </p:sp>
        <p:sp>
          <p:nvSpPr>
            <p:cNvPr id="11" name="Content Placeholder 2">
              <a:extLst>
                <a:ext uri="{FF2B5EF4-FFF2-40B4-BE49-F238E27FC236}">
                  <a16:creationId xmlns:a16="http://schemas.microsoft.com/office/drawing/2014/main" id="{848F9D93-822A-8062-436A-F59CE9B9E4E1}"/>
                </a:ext>
              </a:extLst>
            </p:cNvPr>
            <p:cNvSpPr txBox="1">
              <a:spLocks/>
            </p:cNvSpPr>
            <p:nvPr/>
          </p:nvSpPr>
          <p:spPr>
            <a:xfrm>
              <a:off x="1632641" y="4470752"/>
              <a:ext cx="2184126" cy="465707"/>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chemeClr val="bg1"/>
                  </a:solidFill>
                  <a:latin typeface="Montserrat"/>
                </a:rPr>
                <a:t>Source: Global LinkedIn data, as of Jan 2023.</a:t>
              </a:r>
            </a:p>
          </p:txBody>
        </p:sp>
        <p:sp>
          <p:nvSpPr>
            <p:cNvPr id="17" name="Content Placeholder 2">
              <a:extLst>
                <a:ext uri="{FF2B5EF4-FFF2-40B4-BE49-F238E27FC236}">
                  <a16:creationId xmlns:a16="http://schemas.microsoft.com/office/drawing/2014/main" id="{E16DF96B-2E3E-1104-FB8D-D318B263E6C3}"/>
                </a:ext>
              </a:extLst>
            </p:cNvPr>
            <p:cNvSpPr txBox="1">
              <a:spLocks/>
            </p:cNvSpPr>
            <p:nvPr/>
          </p:nvSpPr>
          <p:spPr>
            <a:xfrm>
              <a:off x="3883818" y="4557414"/>
              <a:ext cx="1777506" cy="471919"/>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50" dirty="0">
                  <a:solidFill>
                    <a:schemeClr val="bg1"/>
                  </a:solidFill>
                  <a:latin typeface="Montserrat"/>
                </a:rPr>
                <a:t>Companies with </a:t>
              </a:r>
              <a:endParaRPr lang="en-US" sz="2400" dirty="0">
                <a:solidFill>
                  <a:schemeClr val="bg1"/>
                </a:solidFill>
                <a:latin typeface="Calibri"/>
                <a:cs typeface="Calibri"/>
              </a:endParaRPr>
            </a:p>
            <a:p>
              <a:pPr marL="0" indent="0" algn="ctr">
                <a:buNone/>
              </a:pPr>
              <a:r>
                <a:rPr lang="en-US" sz="1050" b="1" dirty="0">
                  <a:solidFill>
                    <a:schemeClr val="bg1"/>
                  </a:solidFill>
                  <a:latin typeface="Montserrat"/>
                </a:rPr>
                <a:t>low internal mobility</a:t>
              </a:r>
              <a:endParaRPr lang="en-US" sz="2400" b="1" dirty="0">
                <a:solidFill>
                  <a:schemeClr val="bg1"/>
                </a:solidFill>
                <a:cs typeface="Calibri"/>
              </a:endParaRPr>
            </a:p>
          </p:txBody>
        </p:sp>
        <p:sp>
          <p:nvSpPr>
            <p:cNvPr id="18" name="Content Placeholder 2">
              <a:extLst>
                <a:ext uri="{FF2B5EF4-FFF2-40B4-BE49-F238E27FC236}">
                  <a16:creationId xmlns:a16="http://schemas.microsoft.com/office/drawing/2014/main" id="{A80A5E20-512D-7907-5E86-9A78242BFD3D}"/>
                </a:ext>
              </a:extLst>
            </p:cNvPr>
            <p:cNvSpPr txBox="1">
              <a:spLocks/>
            </p:cNvSpPr>
            <p:nvPr/>
          </p:nvSpPr>
          <p:spPr>
            <a:xfrm>
              <a:off x="5579168" y="4557415"/>
              <a:ext cx="1944506" cy="465707"/>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50">
                  <a:solidFill>
                    <a:schemeClr val="bg1"/>
                  </a:solidFill>
                  <a:latin typeface="Montserrat"/>
                </a:rPr>
                <a:t>Companies with </a:t>
              </a:r>
              <a:endParaRPr lang="en-US" sz="2400">
                <a:solidFill>
                  <a:schemeClr val="bg1"/>
                </a:solidFill>
                <a:latin typeface="Calibri"/>
                <a:cs typeface="Calibri"/>
              </a:endParaRPr>
            </a:p>
            <a:p>
              <a:pPr marL="0" indent="0" algn="ctr">
                <a:buNone/>
              </a:pPr>
              <a:r>
                <a:rPr lang="en-US" sz="1050" b="1">
                  <a:solidFill>
                    <a:schemeClr val="bg1"/>
                  </a:solidFill>
                  <a:latin typeface="Montserrat"/>
                </a:rPr>
                <a:t> High internal mobility</a:t>
              </a:r>
              <a:endParaRPr lang="en-US" sz="2400" b="1">
                <a:solidFill>
                  <a:schemeClr val="bg1"/>
                </a:solidFill>
                <a:cs typeface="Calibri"/>
              </a:endParaRPr>
            </a:p>
          </p:txBody>
        </p:sp>
        <p:sp>
          <p:nvSpPr>
            <p:cNvPr id="12" name="Rectangle 11">
              <a:extLst>
                <a:ext uri="{FF2B5EF4-FFF2-40B4-BE49-F238E27FC236}">
                  <a16:creationId xmlns:a16="http://schemas.microsoft.com/office/drawing/2014/main" id="{53F7C1C9-5FC9-B979-85D4-3FB4F303B7BF}"/>
                </a:ext>
              </a:extLst>
            </p:cNvPr>
            <p:cNvSpPr/>
            <p:nvPr/>
          </p:nvSpPr>
          <p:spPr>
            <a:xfrm>
              <a:off x="3931116" y="4452143"/>
              <a:ext cx="3573614" cy="226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TextBox 4"/>
          <p:cNvSpPr txBox="1"/>
          <p:nvPr/>
        </p:nvSpPr>
        <p:spPr>
          <a:xfrm>
            <a:off x="958245" y="1091667"/>
            <a:ext cx="7218875" cy="487313"/>
          </a:xfrm>
          <a:prstGeom prst="rect">
            <a:avLst/>
          </a:prstGeom>
        </p:spPr>
        <p:txBody>
          <a:bodyPr wrap="square" lIns="0" tIns="0" rIns="0" bIns="0" rtlCol="0" anchor="t">
            <a:spAutoFit/>
          </a:bodyPr>
          <a:lstStyle/>
          <a:p>
            <a:pPr algn="ctr">
              <a:lnSpc>
                <a:spcPts val="3768"/>
              </a:lnSpc>
            </a:pPr>
            <a:r>
              <a:rPr lang="en-US" sz="3200" b="1">
                <a:solidFill>
                  <a:srgbClr val="007394"/>
                </a:solidFill>
                <a:latin typeface="Montserrat"/>
              </a:rPr>
              <a:t>Internal mobility and upskilling</a:t>
            </a:r>
            <a:endParaRPr lang="en-US"/>
          </a:p>
        </p:txBody>
      </p:sp>
      <p:sp>
        <p:nvSpPr>
          <p:cNvPr id="22" name="TextBox 10">
            <a:extLst>
              <a:ext uri="{FF2B5EF4-FFF2-40B4-BE49-F238E27FC236}">
                <a16:creationId xmlns:a16="http://schemas.microsoft.com/office/drawing/2014/main" id="{6138F787-F22D-291E-DED3-E9A3784E7946}"/>
              </a:ext>
            </a:extLst>
          </p:cNvPr>
          <p:cNvSpPr txBox="1"/>
          <p:nvPr/>
        </p:nvSpPr>
        <p:spPr>
          <a:xfrm>
            <a:off x="90622" y="6171683"/>
            <a:ext cx="3431103" cy="153568"/>
          </a:xfrm>
          <a:prstGeom prst="rect">
            <a:avLst/>
          </a:prstGeom>
        </p:spPr>
        <p:txBody>
          <a:bodyPr wrap="square" lIns="0" tIns="0" rIns="0" bIns="0" rtlCol="0" anchor="t">
            <a:spAutoFit/>
          </a:bodyPr>
          <a:lstStyle/>
          <a:p>
            <a:pPr algn="ctr">
              <a:lnSpc>
                <a:spcPts val="1260"/>
              </a:lnSpc>
            </a:pPr>
            <a:r>
              <a:rPr lang="en-US" sz="900">
                <a:solidFill>
                  <a:schemeClr val="bg1"/>
                </a:solidFill>
                <a:latin typeface="Montserrat"/>
              </a:rPr>
              <a:t>© 2024 WORKBETTERNOW. All Rights Reserved.  ​</a:t>
            </a:r>
          </a:p>
        </p:txBody>
      </p:sp>
      <p:grpSp>
        <p:nvGrpSpPr>
          <p:cNvPr id="9" name="Group 8">
            <a:extLst>
              <a:ext uri="{FF2B5EF4-FFF2-40B4-BE49-F238E27FC236}">
                <a16:creationId xmlns:a16="http://schemas.microsoft.com/office/drawing/2014/main" id="{F60C24D0-1BDB-2E72-8673-CEB145DB5F02}"/>
              </a:ext>
            </a:extLst>
          </p:cNvPr>
          <p:cNvGrpSpPr/>
          <p:nvPr/>
        </p:nvGrpSpPr>
        <p:grpSpPr>
          <a:xfrm>
            <a:off x="4309911" y="3124698"/>
            <a:ext cx="867641" cy="1349503"/>
            <a:chOff x="4309911" y="3124698"/>
            <a:chExt cx="867641" cy="1349503"/>
          </a:xfrm>
        </p:grpSpPr>
        <p:sp>
          <p:nvSpPr>
            <p:cNvPr id="13" name="Rectangle 12">
              <a:extLst>
                <a:ext uri="{FF2B5EF4-FFF2-40B4-BE49-F238E27FC236}">
                  <a16:creationId xmlns:a16="http://schemas.microsoft.com/office/drawing/2014/main" id="{141CB877-0F05-4B09-1A36-D1EE54BC5A71}"/>
                </a:ext>
              </a:extLst>
            </p:cNvPr>
            <p:cNvSpPr/>
            <p:nvPr/>
          </p:nvSpPr>
          <p:spPr>
            <a:xfrm>
              <a:off x="4309911" y="3811454"/>
              <a:ext cx="867641" cy="662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tent Placeholder 2">
              <a:extLst>
                <a:ext uri="{FF2B5EF4-FFF2-40B4-BE49-F238E27FC236}">
                  <a16:creationId xmlns:a16="http://schemas.microsoft.com/office/drawing/2014/main" id="{051217D9-0EC0-A778-EEB6-3C6210E88222}"/>
                </a:ext>
              </a:extLst>
            </p:cNvPr>
            <p:cNvSpPr txBox="1">
              <a:spLocks/>
            </p:cNvSpPr>
            <p:nvPr/>
          </p:nvSpPr>
          <p:spPr>
            <a:xfrm>
              <a:off x="4365564" y="3124698"/>
              <a:ext cx="752926" cy="604104"/>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25" b="1" dirty="0">
                  <a:solidFill>
                    <a:schemeClr val="bg1"/>
                  </a:solidFill>
                  <a:latin typeface="Montserrat" pitchFamily="2" charset="0"/>
                </a:rPr>
                <a:t>3.1 </a:t>
              </a:r>
              <a:endParaRPr lang="en-US" sz="1425" b="1" dirty="0">
                <a:solidFill>
                  <a:schemeClr val="bg1"/>
                </a:solidFill>
                <a:latin typeface="Montserrat" pitchFamily="2" charset="0"/>
                <a:cs typeface="Calibri"/>
              </a:endParaRPr>
            </a:p>
            <a:p>
              <a:pPr marL="0" indent="0" algn="ctr">
                <a:buNone/>
              </a:pPr>
              <a:r>
                <a:rPr lang="en-US" sz="1425" b="1" dirty="0">
                  <a:solidFill>
                    <a:schemeClr val="bg1"/>
                  </a:solidFill>
                  <a:latin typeface="Montserrat" pitchFamily="2" charset="0"/>
                </a:rPr>
                <a:t>Years</a:t>
              </a:r>
            </a:p>
          </p:txBody>
        </p:sp>
      </p:grpSp>
      <p:grpSp>
        <p:nvGrpSpPr>
          <p:cNvPr id="8" name="Group 7">
            <a:extLst>
              <a:ext uri="{FF2B5EF4-FFF2-40B4-BE49-F238E27FC236}">
                <a16:creationId xmlns:a16="http://schemas.microsoft.com/office/drawing/2014/main" id="{752E1B63-B6D8-EDB7-5C6E-3A50CD670AB0}"/>
              </a:ext>
            </a:extLst>
          </p:cNvPr>
          <p:cNvGrpSpPr/>
          <p:nvPr/>
        </p:nvGrpSpPr>
        <p:grpSpPr>
          <a:xfrm>
            <a:off x="6082845" y="2885017"/>
            <a:ext cx="864740" cy="1593194"/>
            <a:chOff x="6082845" y="2885017"/>
            <a:chExt cx="864740" cy="1593194"/>
          </a:xfrm>
        </p:grpSpPr>
        <p:sp>
          <p:nvSpPr>
            <p:cNvPr id="14" name="Rectangle 13">
              <a:extLst>
                <a:ext uri="{FF2B5EF4-FFF2-40B4-BE49-F238E27FC236}">
                  <a16:creationId xmlns:a16="http://schemas.microsoft.com/office/drawing/2014/main" id="{91884969-8578-7233-D9A0-F742603C68A4}"/>
                </a:ext>
              </a:extLst>
            </p:cNvPr>
            <p:cNvSpPr/>
            <p:nvPr/>
          </p:nvSpPr>
          <p:spPr>
            <a:xfrm>
              <a:off x="6088091" y="3535619"/>
              <a:ext cx="858272" cy="942592"/>
            </a:xfrm>
            <a:prstGeom prst="rect">
              <a:avLst/>
            </a:prstGeom>
            <a:solidFill>
              <a:srgbClr val="88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Content Placeholder 2">
              <a:extLst>
                <a:ext uri="{FF2B5EF4-FFF2-40B4-BE49-F238E27FC236}">
                  <a16:creationId xmlns:a16="http://schemas.microsoft.com/office/drawing/2014/main" id="{7422D567-5832-3F80-1EE0-216B102684F9}"/>
                </a:ext>
              </a:extLst>
            </p:cNvPr>
            <p:cNvSpPr txBox="1">
              <a:spLocks/>
            </p:cNvSpPr>
            <p:nvPr/>
          </p:nvSpPr>
          <p:spPr>
            <a:xfrm>
              <a:off x="6082845" y="2885017"/>
              <a:ext cx="864740" cy="608788"/>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25" b="1" dirty="0">
                  <a:solidFill>
                    <a:schemeClr val="bg1"/>
                  </a:solidFill>
                  <a:latin typeface="Montserrat" pitchFamily="2" charset="0"/>
                  <a:cs typeface="Calibri"/>
                </a:rPr>
                <a:t>4.9</a:t>
              </a:r>
            </a:p>
            <a:p>
              <a:pPr marL="0" indent="0" algn="ctr">
                <a:buNone/>
              </a:pPr>
              <a:r>
                <a:rPr lang="en-US" sz="1425" b="1" dirty="0">
                  <a:solidFill>
                    <a:schemeClr val="bg1"/>
                  </a:solidFill>
                  <a:latin typeface="Montserrat" pitchFamily="2" charset="0"/>
                </a:rPr>
                <a:t>Years</a:t>
              </a:r>
            </a:p>
          </p:txBody>
        </p:sp>
      </p:grpSp>
      <p:sp>
        <p:nvSpPr>
          <p:cNvPr id="2" name="Slide Number Placeholder 7">
            <a:extLst>
              <a:ext uri="{FF2B5EF4-FFF2-40B4-BE49-F238E27FC236}">
                <a16:creationId xmlns:a16="http://schemas.microsoft.com/office/drawing/2014/main" id="{6E81FDF6-A4E3-949A-E4F1-7CB3DCE268FC}"/>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15</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12901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17">
            <a:extLst>
              <a:ext uri="{FF2B5EF4-FFF2-40B4-BE49-F238E27FC236}">
                <a16:creationId xmlns:a16="http://schemas.microsoft.com/office/drawing/2014/main" id="{0719C69A-8EBB-0FC7-FDCE-69F725AF1868}"/>
              </a:ext>
            </a:extLst>
          </p:cNvPr>
          <p:cNvSpPr txBox="1"/>
          <p:nvPr/>
        </p:nvSpPr>
        <p:spPr>
          <a:xfrm>
            <a:off x="527230" y="675574"/>
            <a:ext cx="7069486" cy="487313"/>
          </a:xfrm>
          <a:prstGeom prst="rect">
            <a:avLst/>
          </a:prstGeom>
        </p:spPr>
        <p:txBody>
          <a:bodyPr wrap="square" lIns="0" tIns="0" rIns="0" bIns="0" rtlCol="0" anchor="t">
            <a:spAutoFit/>
          </a:bodyPr>
          <a:lstStyle/>
          <a:p>
            <a:pPr>
              <a:lnSpc>
                <a:spcPts val="3792"/>
              </a:lnSpc>
              <a:spcBef>
                <a:spcPct val="0"/>
              </a:spcBef>
            </a:pPr>
            <a:r>
              <a:rPr lang="en-US" sz="3600" b="1">
                <a:solidFill>
                  <a:srgbClr val="007394"/>
                </a:solidFill>
                <a:latin typeface="Montserrat"/>
                <a:ea typeface="+mn-lt"/>
                <a:cs typeface="+mn-lt"/>
              </a:rPr>
              <a:t>Embrace AI and automation </a:t>
            </a:r>
            <a:endParaRPr lang="en-US"/>
          </a:p>
        </p:txBody>
      </p:sp>
      <p:grpSp>
        <p:nvGrpSpPr>
          <p:cNvPr id="9" name="Group 8">
            <a:extLst>
              <a:ext uri="{FF2B5EF4-FFF2-40B4-BE49-F238E27FC236}">
                <a16:creationId xmlns:a16="http://schemas.microsoft.com/office/drawing/2014/main" id="{12479888-4AA0-DD37-A998-E43BCE967B45}"/>
              </a:ext>
            </a:extLst>
          </p:cNvPr>
          <p:cNvGrpSpPr/>
          <p:nvPr/>
        </p:nvGrpSpPr>
        <p:grpSpPr>
          <a:xfrm>
            <a:off x="524412" y="1886880"/>
            <a:ext cx="4511291" cy="353943"/>
            <a:chOff x="524412" y="1886880"/>
            <a:chExt cx="4511291" cy="353943"/>
          </a:xfrm>
        </p:grpSpPr>
        <p:pic>
          <p:nvPicPr>
            <p:cNvPr id="6" name="Picture 6" descr="Icon&#10;&#10;Description automatically generated">
              <a:extLst>
                <a:ext uri="{FF2B5EF4-FFF2-40B4-BE49-F238E27FC236}">
                  <a16:creationId xmlns:a16="http://schemas.microsoft.com/office/drawing/2014/main" id="{13AFC919-8ABB-01D9-1CB4-1F3CC416E393}"/>
                </a:ext>
              </a:extLst>
            </p:cNvPr>
            <p:cNvPicPr>
              <a:picLocks noChangeAspect="1"/>
            </p:cNvPicPr>
            <p:nvPr/>
          </p:nvPicPr>
          <p:blipFill>
            <a:blip r:embed="rId2"/>
            <a:stretch>
              <a:fillRect/>
            </a:stretch>
          </p:blipFill>
          <p:spPr>
            <a:xfrm>
              <a:off x="524412" y="1917041"/>
              <a:ext cx="288711" cy="293623"/>
            </a:xfrm>
            <a:prstGeom prst="rect">
              <a:avLst/>
            </a:prstGeom>
          </p:spPr>
        </p:pic>
        <p:sp>
          <p:nvSpPr>
            <p:cNvPr id="16" name="TextBox 15">
              <a:extLst>
                <a:ext uri="{FF2B5EF4-FFF2-40B4-BE49-F238E27FC236}">
                  <a16:creationId xmlns:a16="http://schemas.microsoft.com/office/drawing/2014/main" id="{856D80D2-0186-510C-0433-46C0ED14D762}"/>
                </a:ext>
              </a:extLst>
            </p:cNvPr>
            <p:cNvSpPr txBox="1"/>
            <p:nvPr/>
          </p:nvSpPr>
          <p:spPr>
            <a:xfrm>
              <a:off x="1068397" y="1886880"/>
              <a:ext cx="3967306" cy="353943"/>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2000" dirty="0">
                  <a:solidFill>
                    <a:srgbClr val="043847"/>
                  </a:solidFill>
                  <a:latin typeface="Montserrat"/>
                  <a:ea typeface="+mn-lt"/>
                  <a:cs typeface="+mn-lt"/>
                </a:rPr>
                <a:t>Automating repetitive tasks</a:t>
              </a:r>
              <a:endParaRPr lang="en-US" sz="2000" dirty="0">
                <a:ea typeface="Calibri"/>
                <a:cs typeface="Calibri"/>
              </a:endParaRPr>
            </a:p>
          </p:txBody>
        </p:sp>
      </p:grpSp>
      <p:grpSp>
        <p:nvGrpSpPr>
          <p:cNvPr id="10" name="Group 9">
            <a:extLst>
              <a:ext uri="{FF2B5EF4-FFF2-40B4-BE49-F238E27FC236}">
                <a16:creationId xmlns:a16="http://schemas.microsoft.com/office/drawing/2014/main" id="{F1B994A3-36BC-7452-21DB-FAAE3A0785AF}"/>
              </a:ext>
            </a:extLst>
          </p:cNvPr>
          <p:cNvGrpSpPr/>
          <p:nvPr/>
        </p:nvGrpSpPr>
        <p:grpSpPr>
          <a:xfrm>
            <a:off x="531446" y="2697362"/>
            <a:ext cx="4651751" cy="336016"/>
            <a:chOff x="531446" y="2697362"/>
            <a:chExt cx="4651751" cy="336016"/>
          </a:xfrm>
        </p:grpSpPr>
        <p:sp>
          <p:nvSpPr>
            <p:cNvPr id="8" name="Content Placeholder 2">
              <a:extLst>
                <a:ext uri="{FF2B5EF4-FFF2-40B4-BE49-F238E27FC236}">
                  <a16:creationId xmlns:a16="http://schemas.microsoft.com/office/drawing/2014/main" id="{D6DC4C43-F952-BD46-B852-AFB613D3EC4C}"/>
                </a:ext>
              </a:extLst>
            </p:cNvPr>
            <p:cNvSpPr txBox="1">
              <a:spLocks/>
            </p:cNvSpPr>
            <p:nvPr/>
          </p:nvSpPr>
          <p:spPr>
            <a:xfrm>
              <a:off x="1068397" y="2697362"/>
              <a:ext cx="4114800" cy="336016"/>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043847"/>
                  </a:solidFill>
                  <a:latin typeface="Montserrat"/>
                  <a:cs typeface="Calibri"/>
                </a:rPr>
                <a:t>Content generation </a:t>
              </a:r>
              <a:endParaRPr lang="en-US" sz="1100" dirty="0">
                <a:solidFill>
                  <a:srgbClr val="242424"/>
                </a:solidFill>
                <a:latin typeface="Calibri"/>
                <a:ea typeface="Calibri"/>
                <a:cs typeface="Calibri"/>
              </a:endParaRPr>
            </a:p>
          </p:txBody>
        </p:sp>
        <p:pic>
          <p:nvPicPr>
            <p:cNvPr id="23" name="Picture 6" descr="Icon&#10;&#10;Description automatically generated">
              <a:extLst>
                <a:ext uri="{FF2B5EF4-FFF2-40B4-BE49-F238E27FC236}">
                  <a16:creationId xmlns:a16="http://schemas.microsoft.com/office/drawing/2014/main" id="{4C6995F1-F229-6834-27E9-E2678E06EDA1}"/>
                </a:ext>
              </a:extLst>
            </p:cNvPr>
            <p:cNvPicPr>
              <a:picLocks noChangeAspect="1"/>
            </p:cNvPicPr>
            <p:nvPr/>
          </p:nvPicPr>
          <p:blipFill>
            <a:blip r:embed="rId2"/>
            <a:stretch>
              <a:fillRect/>
            </a:stretch>
          </p:blipFill>
          <p:spPr>
            <a:xfrm>
              <a:off x="531446" y="2715189"/>
              <a:ext cx="287125" cy="293623"/>
            </a:xfrm>
            <a:prstGeom prst="rect">
              <a:avLst/>
            </a:prstGeom>
          </p:spPr>
        </p:pic>
      </p:grpSp>
      <p:grpSp>
        <p:nvGrpSpPr>
          <p:cNvPr id="12" name="Group 11">
            <a:extLst>
              <a:ext uri="{FF2B5EF4-FFF2-40B4-BE49-F238E27FC236}">
                <a16:creationId xmlns:a16="http://schemas.microsoft.com/office/drawing/2014/main" id="{3645559A-EBB7-E422-B2EC-37BFCC5B73F6}"/>
              </a:ext>
            </a:extLst>
          </p:cNvPr>
          <p:cNvGrpSpPr/>
          <p:nvPr/>
        </p:nvGrpSpPr>
        <p:grpSpPr>
          <a:xfrm>
            <a:off x="5891014" y="1783933"/>
            <a:ext cx="3970446" cy="3290133"/>
            <a:chOff x="6044794" y="1485508"/>
            <a:chExt cx="5030864" cy="4206891"/>
          </a:xfrm>
        </p:grpSpPr>
        <p:sp>
          <p:nvSpPr>
            <p:cNvPr id="4" name="Rectangle: Rounded Corners 3">
              <a:extLst>
                <a:ext uri="{FF2B5EF4-FFF2-40B4-BE49-F238E27FC236}">
                  <a16:creationId xmlns:a16="http://schemas.microsoft.com/office/drawing/2014/main" id="{2414208C-54BF-80CA-4626-767698AE67F9}"/>
                </a:ext>
              </a:extLst>
            </p:cNvPr>
            <p:cNvSpPr/>
            <p:nvPr/>
          </p:nvSpPr>
          <p:spPr>
            <a:xfrm>
              <a:off x="6045606" y="1485508"/>
              <a:ext cx="5030052" cy="4206891"/>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F0402F45-8677-7422-E581-C9DC34C1043F}"/>
                </a:ext>
              </a:extLst>
            </p:cNvPr>
            <p:cNvSpPr txBox="1"/>
            <p:nvPr/>
          </p:nvSpPr>
          <p:spPr>
            <a:xfrm>
              <a:off x="6457594" y="1983938"/>
              <a:ext cx="3284507" cy="19571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1600" dirty="0">
                  <a:solidFill>
                    <a:schemeClr val="bg1"/>
                  </a:solidFill>
                  <a:latin typeface="Montserrat"/>
                </a:rPr>
                <a:t>It’s not AI that is going to take your job, but someone who knows how to use AI might.</a:t>
              </a:r>
              <a:endParaRPr lang="en-US" sz="1600" dirty="0">
                <a:solidFill>
                  <a:schemeClr val="bg1"/>
                </a:solidFill>
                <a:latin typeface="Calibri"/>
                <a:ea typeface="Calibri"/>
                <a:cs typeface="Calibri"/>
              </a:endParaRPr>
            </a:p>
          </p:txBody>
        </p:sp>
        <p:sp>
          <p:nvSpPr>
            <p:cNvPr id="17" name="TextBox 16">
              <a:extLst>
                <a:ext uri="{FF2B5EF4-FFF2-40B4-BE49-F238E27FC236}">
                  <a16:creationId xmlns:a16="http://schemas.microsoft.com/office/drawing/2014/main" id="{9A82BB5A-3741-33D2-1767-416843933026}"/>
                </a:ext>
              </a:extLst>
            </p:cNvPr>
            <p:cNvSpPr txBox="1"/>
            <p:nvPr/>
          </p:nvSpPr>
          <p:spPr>
            <a:xfrm>
              <a:off x="6044794" y="4076530"/>
              <a:ext cx="3668639" cy="1258247"/>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r">
                <a:lnSpc>
                  <a:spcPct val="150000"/>
                </a:lnSpc>
              </a:pPr>
              <a:r>
                <a:rPr lang="en-US" sz="1600" b="1" dirty="0">
                  <a:solidFill>
                    <a:srgbClr val="4CCFB2"/>
                  </a:solidFill>
                  <a:latin typeface="Montserrat"/>
                  <a:ea typeface="+mn-lt"/>
                  <a:cs typeface="+mn-lt"/>
                </a:rPr>
                <a:t> Richard Baldwin </a:t>
              </a:r>
              <a:endParaRPr lang="en-US" dirty="0">
                <a:solidFill>
                  <a:schemeClr val="bg1"/>
                </a:solidFill>
                <a:latin typeface="Calibri"/>
                <a:ea typeface="+mn-lt"/>
                <a:cs typeface="+mn-lt"/>
              </a:endParaRPr>
            </a:p>
            <a:p>
              <a:pPr algn="r">
                <a:lnSpc>
                  <a:spcPct val="150000"/>
                </a:lnSpc>
              </a:pPr>
              <a:r>
                <a:rPr lang="en-US" sz="1300" dirty="0">
                  <a:solidFill>
                    <a:schemeClr val="bg1"/>
                  </a:solidFill>
                  <a:latin typeface="Montserrat"/>
                  <a:ea typeface="+mn-lt"/>
                  <a:cs typeface="+mn-lt"/>
                </a:rPr>
                <a:t>Economist and professor at the Geneva Graduate Institute</a:t>
              </a:r>
              <a:endParaRPr lang="en-US" sz="1300" dirty="0">
                <a:solidFill>
                  <a:schemeClr val="bg1"/>
                </a:solidFill>
                <a:cs typeface="Calibri"/>
              </a:endParaRPr>
            </a:p>
          </p:txBody>
        </p:sp>
      </p:grpSp>
      <p:sp>
        <p:nvSpPr>
          <p:cNvPr id="3" name="TextBox 2">
            <a:extLst>
              <a:ext uri="{FF2B5EF4-FFF2-40B4-BE49-F238E27FC236}">
                <a16:creationId xmlns:a16="http://schemas.microsoft.com/office/drawing/2014/main" id="{509F1C6E-3182-3357-BE85-6DB2AFCE54A4}"/>
              </a:ext>
            </a:extLst>
          </p:cNvPr>
          <p:cNvSpPr txBox="1"/>
          <p:nvPr/>
        </p:nvSpPr>
        <p:spPr>
          <a:xfrm>
            <a:off x="523216" y="5156838"/>
            <a:ext cx="6222075" cy="7046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solidFill>
                  <a:srgbClr val="043847"/>
                </a:solidFill>
                <a:latin typeface="Montserrat"/>
                <a:ea typeface="+mn-lt"/>
                <a:cs typeface="+mn-lt"/>
              </a:rPr>
              <a:t>Unsure on how to tap into AI and Automation? Rely on your digital-native workforce - They're the ones who'll lead the charge.</a:t>
            </a:r>
            <a:endParaRPr lang="en-US" dirty="0"/>
          </a:p>
        </p:txBody>
      </p:sp>
      <p:grpSp>
        <p:nvGrpSpPr>
          <p:cNvPr id="15" name="Group 14">
            <a:extLst>
              <a:ext uri="{FF2B5EF4-FFF2-40B4-BE49-F238E27FC236}">
                <a16:creationId xmlns:a16="http://schemas.microsoft.com/office/drawing/2014/main" id="{E5AC0433-D3B7-A5B8-6784-35E68E74DA7F}"/>
              </a:ext>
            </a:extLst>
          </p:cNvPr>
          <p:cNvGrpSpPr/>
          <p:nvPr/>
        </p:nvGrpSpPr>
        <p:grpSpPr>
          <a:xfrm>
            <a:off x="528661" y="4292553"/>
            <a:ext cx="4654536" cy="351338"/>
            <a:chOff x="528661" y="4292553"/>
            <a:chExt cx="4654536" cy="351338"/>
          </a:xfrm>
        </p:grpSpPr>
        <p:sp>
          <p:nvSpPr>
            <p:cNvPr id="27" name="Content Placeholder 2">
              <a:extLst>
                <a:ext uri="{FF2B5EF4-FFF2-40B4-BE49-F238E27FC236}">
                  <a16:creationId xmlns:a16="http://schemas.microsoft.com/office/drawing/2014/main" id="{2CF793C3-EAEA-E7F0-2357-46CD7A8A8D61}"/>
                </a:ext>
              </a:extLst>
            </p:cNvPr>
            <p:cNvSpPr txBox="1">
              <a:spLocks/>
            </p:cNvSpPr>
            <p:nvPr/>
          </p:nvSpPr>
          <p:spPr>
            <a:xfrm>
              <a:off x="1068397" y="4292553"/>
              <a:ext cx="4114800" cy="351338"/>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043847"/>
                  </a:solidFill>
                  <a:latin typeface="Montserrat"/>
                  <a:ea typeface="+mn-lt"/>
                  <a:cs typeface="+mn-lt"/>
                </a:rPr>
                <a:t>Data analysis with AI</a:t>
              </a:r>
              <a:r>
                <a:rPr lang="en-US" sz="2000" dirty="0">
                  <a:solidFill>
                    <a:srgbClr val="043847"/>
                  </a:solidFill>
                  <a:latin typeface="Montserrat"/>
                  <a:cs typeface="Calibri"/>
                </a:rPr>
                <a:t>  </a:t>
              </a:r>
              <a:endParaRPr lang="en-US" sz="2000" dirty="0"/>
            </a:p>
          </p:txBody>
        </p:sp>
        <p:pic>
          <p:nvPicPr>
            <p:cNvPr id="13" name="Picture 6" descr="Icon&#10;&#10;Description automatically generated">
              <a:extLst>
                <a:ext uri="{FF2B5EF4-FFF2-40B4-BE49-F238E27FC236}">
                  <a16:creationId xmlns:a16="http://schemas.microsoft.com/office/drawing/2014/main" id="{B002C791-451D-9AB8-005A-95D73C88029D}"/>
                </a:ext>
              </a:extLst>
            </p:cNvPr>
            <p:cNvPicPr>
              <a:picLocks noChangeAspect="1"/>
            </p:cNvPicPr>
            <p:nvPr/>
          </p:nvPicPr>
          <p:blipFill>
            <a:blip r:embed="rId2"/>
            <a:stretch>
              <a:fillRect/>
            </a:stretch>
          </p:blipFill>
          <p:spPr>
            <a:xfrm>
              <a:off x="528661" y="4323391"/>
              <a:ext cx="288710" cy="293623"/>
            </a:xfrm>
            <a:prstGeom prst="rect">
              <a:avLst/>
            </a:prstGeom>
          </p:spPr>
        </p:pic>
      </p:grpSp>
      <p:grpSp>
        <p:nvGrpSpPr>
          <p:cNvPr id="11" name="Group 10">
            <a:extLst>
              <a:ext uri="{FF2B5EF4-FFF2-40B4-BE49-F238E27FC236}">
                <a16:creationId xmlns:a16="http://schemas.microsoft.com/office/drawing/2014/main" id="{4771350C-A8F0-B4C9-6468-8B857588DFF8}"/>
              </a:ext>
            </a:extLst>
          </p:cNvPr>
          <p:cNvGrpSpPr/>
          <p:nvPr/>
        </p:nvGrpSpPr>
        <p:grpSpPr>
          <a:xfrm>
            <a:off x="531446" y="3499998"/>
            <a:ext cx="4633846" cy="351338"/>
            <a:chOff x="531446" y="3499998"/>
            <a:chExt cx="4633846" cy="351338"/>
          </a:xfrm>
        </p:grpSpPr>
        <p:pic>
          <p:nvPicPr>
            <p:cNvPr id="14" name="Picture 6" descr="Icon&#10;&#10;Description automatically generated">
              <a:extLst>
                <a:ext uri="{FF2B5EF4-FFF2-40B4-BE49-F238E27FC236}">
                  <a16:creationId xmlns:a16="http://schemas.microsoft.com/office/drawing/2014/main" id="{03D08D0D-F2C3-B97B-798A-F3BE6D6FB9CA}"/>
                </a:ext>
              </a:extLst>
            </p:cNvPr>
            <p:cNvPicPr>
              <a:picLocks noChangeAspect="1"/>
            </p:cNvPicPr>
            <p:nvPr/>
          </p:nvPicPr>
          <p:blipFill>
            <a:blip r:embed="rId2"/>
            <a:stretch>
              <a:fillRect/>
            </a:stretch>
          </p:blipFill>
          <p:spPr>
            <a:xfrm>
              <a:off x="531446" y="3528856"/>
              <a:ext cx="288710" cy="293623"/>
            </a:xfrm>
            <a:prstGeom prst="rect">
              <a:avLst/>
            </a:prstGeom>
          </p:spPr>
        </p:pic>
        <p:sp>
          <p:nvSpPr>
            <p:cNvPr id="18" name="Content Placeholder 2">
              <a:extLst>
                <a:ext uri="{FF2B5EF4-FFF2-40B4-BE49-F238E27FC236}">
                  <a16:creationId xmlns:a16="http://schemas.microsoft.com/office/drawing/2014/main" id="{224F4C49-7C84-04E6-8789-96443B950294}"/>
                </a:ext>
              </a:extLst>
            </p:cNvPr>
            <p:cNvSpPr txBox="1">
              <a:spLocks/>
            </p:cNvSpPr>
            <p:nvPr/>
          </p:nvSpPr>
          <p:spPr>
            <a:xfrm>
              <a:off x="1050492" y="3499998"/>
              <a:ext cx="4114800" cy="351338"/>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0"/>
                </a:spcBef>
                <a:buNone/>
              </a:pPr>
              <a:r>
                <a:rPr lang="en-US" sz="2000" dirty="0">
                  <a:solidFill>
                    <a:srgbClr val="043847"/>
                  </a:solidFill>
                  <a:latin typeface="Montserrat"/>
                  <a:ea typeface="+mn-lt"/>
                  <a:cs typeface="+mn-lt"/>
                </a:rPr>
                <a:t>Policies and procedures</a:t>
              </a:r>
            </a:p>
            <a:p>
              <a:pPr marL="0" indent="0">
                <a:spcBef>
                  <a:spcPts val="20"/>
                </a:spcBef>
                <a:buNone/>
              </a:pPr>
              <a:endParaRPr lang="en-US" sz="2000" dirty="0">
                <a:solidFill>
                  <a:srgbClr val="043847"/>
                </a:solidFill>
                <a:latin typeface="Montserrat"/>
                <a:ea typeface="+mn-lt"/>
                <a:cs typeface="+mn-lt"/>
              </a:endParaRPr>
            </a:p>
            <a:p>
              <a:pPr marL="0" indent="0">
                <a:buNone/>
              </a:pPr>
              <a:endParaRPr lang="en-US" sz="2000" dirty="0">
                <a:solidFill>
                  <a:srgbClr val="043847"/>
                </a:solidFill>
                <a:latin typeface="Montserrat"/>
                <a:ea typeface="Calibri"/>
                <a:cs typeface="Calibri"/>
              </a:endParaRPr>
            </a:p>
          </p:txBody>
        </p:sp>
      </p:grpSp>
      <p:sp>
        <p:nvSpPr>
          <p:cNvPr id="7" name="TextBox 10">
            <a:extLst>
              <a:ext uri="{FF2B5EF4-FFF2-40B4-BE49-F238E27FC236}">
                <a16:creationId xmlns:a16="http://schemas.microsoft.com/office/drawing/2014/main" id="{592F790E-0B4A-A30B-D7B2-0CA18BCB6A21}"/>
              </a:ext>
            </a:extLst>
          </p:cNvPr>
          <p:cNvSpPr txBox="1"/>
          <p:nvPr/>
        </p:nvSpPr>
        <p:spPr>
          <a:xfrm>
            <a:off x="247746" y="6310914"/>
            <a:ext cx="4144167" cy="166712"/>
          </a:xfrm>
          <a:prstGeom prst="rect">
            <a:avLst/>
          </a:prstGeom>
        </p:spPr>
        <p:txBody>
          <a:bodyPr wrap="square" lIns="0" tIns="0" rIns="0" bIns="0" rtlCol="0" anchor="t">
            <a:spAutoFit/>
          </a:bodyPr>
          <a:lstStyle/>
          <a:p>
            <a:pPr algn="ctr">
              <a:lnSpc>
                <a:spcPts val="1260"/>
              </a:lnSpc>
            </a:pPr>
            <a:r>
              <a:rPr lang="en-US" sz="1100">
                <a:solidFill>
                  <a:srgbClr val="043847"/>
                </a:solidFill>
                <a:latin typeface="Montserrat"/>
              </a:rPr>
              <a:t>© 2024 WORKBETTERNOW. All Rights Reserved.  ​</a:t>
            </a:r>
          </a:p>
        </p:txBody>
      </p:sp>
      <p:sp>
        <p:nvSpPr>
          <p:cNvPr id="5" name="Slide Number Placeholder 7">
            <a:extLst>
              <a:ext uri="{FF2B5EF4-FFF2-40B4-BE49-F238E27FC236}">
                <a16:creationId xmlns:a16="http://schemas.microsoft.com/office/drawing/2014/main" id="{DC037C5D-9F02-5C66-4532-ACFE3A2A9159}"/>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16</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92447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blue planet with dots and lines around it&#10;&#10;Description automatically generated">
            <a:extLst>
              <a:ext uri="{FF2B5EF4-FFF2-40B4-BE49-F238E27FC236}">
                <a16:creationId xmlns:a16="http://schemas.microsoft.com/office/drawing/2014/main" id="{2A3746BD-C741-BB4A-ED4D-50C8160951AE}"/>
              </a:ext>
            </a:extLst>
          </p:cNvPr>
          <p:cNvPicPr>
            <a:picLocks noChangeAspect="1"/>
          </p:cNvPicPr>
          <p:nvPr/>
        </p:nvPicPr>
        <p:blipFill rotWithShape="1">
          <a:blip r:embed="rId2"/>
          <a:srcRect l="13239" r="16343"/>
          <a:stretch/>
        </p:blipFill>
        <p:spPr>
          <a:xfrm>
            <a:off x="-4266" y="834"/>
            <a:ext cx="9157757" cy="6913421"/>
          </a:xfrm>
          <a:prstGeom prst="rect">
            <a:avLst/>
          </a:prstGeom>
        </p:spPr>
      </p:pic>
      <p:sp>
        <p:nvSpPr>
          <p:cNvPr id="5" name="Rectangle 4">
            <a:extLst>
              <a:ext uri="{FF2B5EF4-FFF2-40B4-BE49-F238E27FC236}">
                <a16:creationId xmlns:a16="http://schemas.microsoft.com/office/drawing/2014/main" id="{DBD261A2-118E-8DCA-025F-284438BB8ABC}"/>
              </a:ext>
            </a:extLst>
          </p:cNvPr>
          <p:cNvSpPr/>
          <p:nvPr/>
        </p:nvSpPr>
        <p:spPr>
          <a:xfrm>
            <a:off x="6906" y="5811"/>
            <a:ext cx="9143999" cy="6908831"/>
          </a:xfrm>
          <a:prstGeom prst="rect">
            <a:avLst/>
          </a:prstGeom>
          <a:solidFill>
            <a:srgbClr val="0E5D7C">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4317AB86-5FAC-7D8A-1860-0B36470D978F}"/>
              </a:ext>
            </a:extLst>
          </p:cNvPr>
          <p:cNvSpPr>
            <a:spLocks noGrp="1"/>
          </p:cNvSpPr>
          <p:nvPr>
            <p:ph type="title"/>
          </p:nvPr>
        </p:nvSpPr>
        <p:spPr>
          <a:xfrm>
            <a:off x="967841" y="3087752"/>
            <a:ext cx="7210424" cy="734786"/>
          </a:xfrm>
        </p:spPr>
        <p:txBody>
          <a:bodyPr>
            <a:noAutofit/>
          </a:bodyPr>
          <a:lstStyle/>
          <a:p>
            <a:r>
              <a:rPr lang="en-US" sz="4500" b="1">
                <a:solidFill>
                  <a:schemeClr val="bg1"/>
                </a:solidFill>
                <a:latin typeface="Montserrat"/>
                <a:cs typeface="Calibri"/>
              </a:rPr>
              <a:t>New Sources for </a:t>
            </a:r>
            <a:r>
              <a:rPr lang="en-US" sz="4500" b="1">
                <a:solidFill>
                  <a:srgbClr val="88DDFF"/>
                </a:solidFill>
                <a:latin typeface="Montserrat"/>
                <a:cs typeface="Calibri"/>
              </a:rPr>
              <a:t>Talent</a:t>
            </a:r>
          </a:p>
        </p:txBody>
      </p:sp>
      <p:sp>
        <p:nvSpPr>
          <p:cNvPr id="13" name="TextBox 10">
            <a:extLst>
              <a:ext uri="{FF2B5EF4-FFF2-40B4-BE49-F238E27FC236}">
                <a16:creationId xmlns:a16="http://schemas.microsoft.com/office/drawing/2014/main" id="{25236323-2B37-9C60-E57F-1C453EC52930}"/>
              </a:ext>
            </a:extLst>
          </p:cNvPr>
          <p:cNvSpPr txBox="1"/>
          <p:nvPr/>
        </p:nvSpPr>
        <p:spPr>
          <a:xfrm>
            <a:off x="533564" y="6235991"/>
            <a:ext cx="3431103" cy="153568"/>
          </a:xfrm>
          <a:prstGeom prst="rect">
            <a:avLst/>
          </a:prstGeom>
        </p:spPr>
        <p:txBody>
          <a:bodyPr wrap="square" lIns="0" tIns="0" rIns="0" bIns="0" rtlCol="0" anchor="t">
            <a:spAutoFit/>
          </a:bodyPr>
          <a:lstStyle/>
          <a:p>
            <a:pPr>
              <a:lnSpc>
                <a:spcPts val="1260"/>
              </a:lnSpc>
            </a:pPr>
            <a:r>
              <a:rPr lang="en-US" sz="900">
                <a:solidFill>
                  <a:schemeClr val="bg1"/>
                </a:solidFill>
                <a:latin typeface="Montserrat"/>
              </a:rPr>
              <a:t>© 2024 WORKBETTERNOW. All Rights Reserved.  ​</a:t>
            </a:r>
          </a:p>
        </p:txBody>
      </p:sp>
      <p:sp>
        <p:nvSpPr>
          <p:cNvPr id="4" name="Slide Number Placeholder 7">
            <a:extLst>
              <a:ext uri="{FF2B5EF4-FFF2-40B4-BE49-F238E27FC236}">
                <a16:creationId xmlns:a16="http://schemas.microsoft.com/office/drawing/2014/main" id="{00A37FCF-CF4B-5F87-C8FA-40D3EFFDAECE}"/>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17</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3668687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l="-17000" r="-17000"/>
          </a:stretch>
        </a:blipFill>
        <a:effectLst/>
      </p:bgPr>
    </p:bg>
    <p:spTree>
      <p:nvGrpSpPr>
        <p:cNvPr id="1" name=""/>
        <p:cNvGrpSpPr/>
        <p:nvPr/>
      </p:nvGrpSpPr>
      <p:grpSpPr>
        <a:xfrm>
          <a:off x="0" y="0"/>
          <a:ext cx="0" cy="0"/>
          <a:chOff x="0" y="0"/>
          <a:chExt cx="0" cy="0"/>
        </a:xfrm>
      </p:grpSpPr>
      <p:sp>
        <p:nvSpPr>
          <p:cNvPr id="5" name="TextBox 5"/>
          <p:cNvSpPr txBox="1"/>
          <p:nvPr/>
        </p:nvSpPr>
        <p:spPr>
          <a:xfrm>
            <a:off x="990641" y="3524067"/>
            <a:ext cx="7164007" cy="500233"/>
          </a:xfrm>
          <a:prstGeom prst="rect">
            <a:avLst/>
          </a:prstGeom>
        </p:spPr>
        <p:txBody>
          <a:bodyPr wrap="square" lIns="0" tIns="0" rIns="0" bIns="0" rtlCol="0" anchor="t">
            <a:spAutoFit/>
          </a:bodyPr>
          <a:lstStyle/>
          <a:p>
            <a:pPr algn="ctr"/>
            <a:endParaRPr lang="en-US" sz="3251">
              <a:solidFill>
                <a:srgbClr val="FFFFFF"/>
              </a:solidFill>
              <a:latin typeface="Montserrat Semi-Bold"/>
            </a:endParaRPr>
          </a:p>
        </p:txBody>
      </p:sp>
      <p:sp>
        <p:nvSpPr>
          <p:cNvPr id="9" name="Title 1">
            <a:extLst>
              <a:ext uri="{FF2B5EF4-FFF2-40B4-BE49-F238E27FC236}">
                <a16:creationId xmlns:a16="http://schemas.microsoft.com/office/drawing/2014/main" id="{7DF71822-4F52-1881-DE8A-BC6D628C0767}"/>
              </a:ext>
            </a:extLst>
          </p:cNvPr>
          <p:cNvSpPr txBox="1">
            <a:spLocks/>
          </p:cNvSpPr>
          <p:nvPr/>
        </p:nvSpPr>
        <p:spPr>
          <a:xfrm>
            <a:off x="524668" y="2702057"/>
            <a:ext cx="8087930" cy="716545"/>
          </a:xfrm>
          <a:prstGeom prst="rect">
            <a:avLst/>
          </a:prstGeom>
        </p:spPr>
        <p:txBody>
          <a:bodyPr lIns="45720" tIns="22860" rIns="45720" bIns="2286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50" b="1">
                <a:solidFill>
                  <a:schemeClr val="bg1"/>
                </a:solidFill>
                <a:latin typeface="Montserrat"/>
                <a:cs typeface="Calibri"/>
              </a:rPr>
              <a:t>Is </a:t>
            </a:r>
            <a:r>
              <a:rPr lang="en-US" sz="4050" b="1">
                <a:solidFill>
                  <a:srgbClr val="88DDFF"/>
                </a:solidFill>
                <a:latin typeface="Montserrat"/>
                <a:cs typeface="Calibri"/>
              </a:rPr>
              <a:t>remote work</a:t>
            </a:r>
            <a:r>
              <a:rPr lang="en-US" sz="4050" b="1">
                <a:solidFill>
                  <a:schemeClr val="bg1"/>
                </a:solidFill>
                <a:latin typeface="Montserrat"/>
                <a:cs typeface="Calibri"/>
              </a:rPr>
              <a:t> the solution for your business?</a:t>
            </a:r>
          </a:p>
        </p:txBody>
      </p:sp>
      <p:sp>
        <p:nvSpPr>
          <p:cNvPr id="3" name="TextBox 10">
            <a:extLst>
              <a:ext uri="{FF2B5EF4-FFF2-40B4-BE49-F238E27FC236}">
                <a16:creationId xmlns:a16="http://schemas.microsoft.com/office/drawing/2014/main" id="{744F10AB-7BE9-D3BA-7666-EACEBB69A30D}"/>
              </a:ext>
            </a:extLst>
          </p:cNvPr>
          <p:cNvSpPr txBox="1"/>
          <p:nvPr/>
        </p:nvSpPr>
        <p:spPr>
          <a:xfrm>
            <a:off x="340012" y="6121393"/>
            <a:ext cx="3431103" cy="153568"/>
          </a:xfrm>
          <a:prstGeom prst="rect">
            <a:avLst/>
          </a:prstGeom>
        </p:spPr>
        <p:txBody>
          <a:bodyPr wrap="square" lIns="0" tIns="0" rIns="0" bIns="0" rtlCol="0" anchor="t">
            <a:spAutoFit/>
          </a:bodyPr>
          <a:lstStyle/>
          <a:p>
            <a:pPr>
              <a:lnSpc>
                <a:spcPts val="1260"/>
              </a:lnSpc>
            </a:pPr>
            <a:r>
              <a:rPr lang="en-US" sz="900">
                <a:solidFill>
                  <a:schemeClr val="bg1"/>
                </a:solidFill>
                <a:latin typeface="Montserrat"/>
              </a:rPr>
              <a:t>© 2024 WORKBETTERNOW. All Rights Reserved.  ​</a:t>
            </a:r>
          </a:p>
        </p:txBody>
      </p:sp>
      <p:sp>
        <p:nvSpPr>
          <p:cNvPr id="2" name="Slide Number Placeholder 7">
            <a:extLst>
              <a:ext uri="{FF2B5EF4-FFF2-40B4-BE49-F238E27FC236}">
                <a16:creationId xmlns:a16="http://schemas.microsoft.com/office/drawing/2014/main" id="{B1B9B777-08A4-ABBD-27A1-372F72A2AB2B}"/>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18</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1180008996"/>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4839506-7359-A4A9-235E-5D6E507EEC16}"/>
              </a:ext>
            </a:extLst>
          </p:cNvPr>
          <p:cNvPicPr>
            <a:picLocks noChangeAspect="1"/>
          </p:cNvPicPr>
          <p:nvPr/>
        </p:nvPicPr>
        <p:blipFill rotWithShape="1">
          <a:blip r:embed="rId2"/>
          <a:srcRect l="15591" t="2280" r="16021" b="11766"/>
          <a:stretch/>
        </p:blipFill>
        <p:spPr>
          <a:xfrm>
            <a:off x="-1741" y="-3191"/>
            <a:ext cx="3598848" cy="6882866"/>
          </a:xfrm>
          <a:prstGeom prst="rect">
            <a:avLst/>
          </a:prstGeom>
        </p:spPr>
      </p:pic>
      <p:grpSp>
        <p:nvGrpSpPr>
          <p:cNvPr id="2" name="Group 1">
            <a:extLst>
              <a:ext uri="{FF2B5EF4-FFF2-40B4-BE49-F238E27FC236}">
                <a16:creationId xmlns:a16="http://schemas.microsoft.com/office/drawing/2014/main" id="{08D2FBF4-230E-D09C-C301-CCCAAC394DB2}"/>
              </a:ext>
            </a:extLst>
          </p:cNvPr>
          <p:cNvGrpSpPr/>
          <p:nvPr/>
        </p:nvGrpSpPr>
        <p:grpSpPr>
          <a:xfrm>
            <a:off x="3945249" y="2217907"/>
            <a:ext cx="4448193" cy="307794"/>
            <a:chOff x="3945249" y="2217907"/>
            <a:chExt cx="4448193" cy="307794"/>
          </a:xfrm>
        </p:grpSpPr>
        <p:pic>
          <p:nvPicPr>
            <p:cNvPr id="6" name="Picture 6" descr="Icon&#10;&#10;Description automatically generated">
              <a:extLst>
                <a:ext uri="{FF2B5EF4-FFF2-40B4-BE49-F238E27FC236}">
                  <a16:creationId xmlns:a16="http://schemas.microsoft.com/office/drawing/2014/main" id="{13AFC919-8ABB-01D9-1CB4-1F3CC416E393}"/>
                </a:ext>
              </a:extLst>
            </p:cNvPr>
            <p:cNvPicPr>
              <a:picLocks noChangeAspect="1"/>
            </p:cNvPicPr>
            <p:nvPr/>
          </p:nvPicPr>
          <p:blipFill>
            <a:blip r:embed="rId3"/>
            <a:stretch>
              <a:fillRect/>
            </a:stretch>
          </p:blipFill>
          <p:spPr>
            <a:xfrm>
              <a:off x="3945249" y="2239104"/>
              <a:ext cx="260489" cy="265401"/>
            </a:xfrm>
            <a:prstGeom prst="rect">
              <a:avLst/>
            </a:prstGeom>
          </p:spPr>
        </p:pic>
        <p:sp>
          <p:nvSpPr>
            <p:cNvPr id="8" name="Content Placeholder 2">
              <a:extLst>
                <a:ext uri="{FF2B5EF4-FFF2-40B4-BE49-F238E27FC236}">
                  <a16:creationId xmlns:a16="http://schemas.microsoft.com/office/drawing/2014/main" id="{D6DC4C43-F952-BD46-B852-AFB613D3EC4C}"/>
                </a:ext>
              </a:extLst>
            </p:cNvPr>
            <p:cNvSpPr txBox="1">
              <a:spLocks/>
            </p:cNvSpPr>
            <p:nvPr/>
          </p:nvSpPr>
          <p:spPr>
            <a:xfrm>
              <a:off x="4278642" y="2217907"/>
              <a:ext cx="4114800" cy="307794"/>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900" dirty="0">
                  <a:solidFill>
                    <a:srgbClr val="043847"/>
                  </a:solidFill>
                  <a:latin typeface="Montserrat"/>
                  <a:cs typeface="Calibri"/>
                </a:rPr>
                <a:t>Wider talent pool</a:t>
              </a:r>
              <a:endParaRPr lang="en-US" sz="1900" dirty="0">
                <a:solidFill>
                  <a:srgbClr val="043847"/>
                </a:solidFill>
                <a:latin typeface="Montserrat"/>
              </a:endParaRPr>
            </a:p>
            <a:p>
              <a:pPr marL="342900" lvl="1" indent="0">
                <a:buNone/>
              </a:pPr>
              <a:endParaRPr lang="en-US" sz="1900" dirty="0">
                <a:solidFill>
                  <a:srgbClr val="043847"/>
                </a:solidFill>
                <a:latin typeface="Montserrat"/>
                <a:cs typeface="Calibri"/>
              </a:endParaRPr>
            </a:p>
          </p:txBody>
        </p:sp>
      </p:grpSp>
      <p:grpSp>
        <p:nvGrpSpPr>
          <p:cNvPr id="7" name="Group 6">
            <a:extLst>
              <a:ext uri="{FF2B5EF4-FFF2-40B4-BE49-F238E27FC236}">
                <a16:creationId xmlns:a16="http://schemas.microsoft.com/office/drawing/2014/main" id="{AD89EBC2-AB93-8727-546F-61BFDEB255FC}"/>
              </a:ext>
            </a:extLst>
          </p:cNvPr>
          <p:cNvGrpSpPr/>
          <p:nvPr/>
        </p:nvGrpSpPr>
        <p:grpSpPr>
          <a:xfrm>
            <a:off x="3945249" y="3795919"/>
            <a:ext cx="4447020" cy="338554"/>
            <a:chOff x="3945249" y="3795919"/>
            <a:chExt cx="4447020" cy="338554"/>
          </a:xfrm>
        </p:grpSpPr>
        <p:pic>
          <p:nvPicPr>
            <p:cNvPr id="14" name="Picture 6" descr="Icon&#10;&#10;Description automatically generated">
              <a:extLst>
                <a:ext uri="{FF2B5EF4-FFF2-40B4-BE49-F238E27FC236}">
                  <a16:creationId xmlns:a16="http://schemas.microsoft.com/office/drawing/2014/main" id="{03D08D0D-F2C3-B97B-798A-F3BE6D6FB9CA}"/>
                </a:ext>
              </a:extLst>
            </p:cNvPr>
            <p:cNvPicPr>
              <a:picLocks noChangeAspect="1"/>
            </p:cNvPicPr>
            <p:nvPr/>
          </p:nvPicPr>
          <p:blipFill>
            <a:blip r:embed="rId3"/>
            <a:stretch>
              <a:fillRect/>
            </a:stretch>
          </p:blipFill>
          <p:spPr>
            <a:xfrm>
              <a:off x="3945249" y="3832496"/>
              <a:ext cx="260488" cy="265401"/>
            </a:xfrm>
            <a:prstGeom prst="rect">
              <a:avLst/>
            </a:prstGeom>
          </p:spPr>
        </p:pic>
        <p:sp>
          <p:nvSpPr>
            <p:cNvPr id="16" name="TextBox 15">
              <a:extLst>
                <a:ext uri="{FF2B5EF4-FFF2-40B4-BE49-F238E27FC236}">
                  <a16:creationId xmlns:a16="http://schemas.microsoft.com/office/drawing/2014/main" id="{856D80D2-0186-510C-0433-46C0ED14D762}"/>
                </a:ext>
              </a:extLst>
            </p:cNvPr>
            <p:cNvSpPr txBox="1"/>
            <p:nvPr/>
          </p:nvSpPr>
          <p:spPr>
            <a:xfrm>
              <a:off x="4277470" y="3795919"/>
              <a:ext cx="4114799" cy="338554"/>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900" dirty="0">
                  <a:solidFill>
                    <a:srgbClr val="043847"/>
                  </a:solidFill>
                  <a:latin typeface="Montserrat"/>
                  <a:cs typeface="Calibri"/>
                </a:rPr>
                <a:t>Lower overhead</a:t>
              </a:r>
            </a:p>
          </p:txBody>
        </p:sp>
      </p:grpSp>
      <p:sp>
        <p:nvSpPr>
          <p:cNvPr id="10" name="TextBox 10">
            <a:extLst>
              <a:ext uri="{FF2B5EF4-FFF2-40B4-BE49-F238E27FC236}">
                <a16:creationId xmlns:a16="http://schemas.microsoft.com/office/drawing/2014/main" id="{4B54A0F8-68A5-ECA7-531A-AF9CFCEDB9A7}"/>
              </a:ext>
            </a:extLst>
          </p:cNvPr>
          <p:cNvSpPr txBox="1"/>
          <p:nvPr/>
        </p:nvSpPr>
        <p:spPr>
          <a:xfrm>
            <a:off x="-182499" y="6208223"/>
            <a:ext cx="3579651" cy="153568"/>
          </a:xfrm>
          <a:prstGeom prst="rect">
            <a:avLst/>
          </a:prstGeom>
        </p:spPr>
        <p:txBody>
          <a:bodyPr wrap="square" lIns="0" tIns="0" rIns="0" bIns="0" rtlCol="0" anchor="t">
            <a:spAutoFit/>
          </a:bodyPr>
          <a:lstStyle/>
          <a:p>
            <a:pPr algn="ctr">
              <a:lnSpc>
                <a:spcPts val="1260"/>
              </a:lnSpc>
            </a:pPr>
            <a:r>
              <a:rPr lang="en-US" sz="900">
                <a:solidFill>
                  <a:srgbClr val="FFFFFF"/>
                </a:solidFill>
                <a:latin typeface="Montserrat"/>
              </a:rPr>
              <a:t>© 2024 WORKBETTERNOW. All Rights Reserved.  ​</a:t>
            </a:r>
          </a:p>
        </p:txBody>
      </p:sp>
      <p:sp>
        <p:nvSpPr>
          <p:cNvPr id="25" name="TextBox 17">
            <a:extLst>
              <a:ext uri="{FF2B5EF4-FFF2-40B4-BE49-F238E27FC236}">
                <a16:creationId xmlns:a16="http://schemas.microsoft.com/office/drawing/2014/main" id="{0719C69A-8EBB-0FC7-FDCE-69F725AF1868}"/>
              </a:ext>
            </a:extLst>
          </p:cNvPr>
          <p:cNvSpPr txBox="1"/>
          <p:nvPr/>
        </p:nvSpPr>
        <p:spPr>
          <a:xfrm>
            <a:off x="3950635" y="904070"/>
            <a:ext cx="3634241" cy="487313"/>
          </a:xfrm>
          <a:prstGeom prst="rect">
            <a:avLst/>
          </a:prstGeom>
        </p:spPr>
        <p:txBody>
          <a:bodyPr wrap="square" lIns="0" tIns="0" rIns="0" bIns="0" rtlCol="0" anchor="t">
            <a:spAutoFit/>
          </a:bodyPr>
          <a:lstStyle/>
          <a:p>
            <a:pPr>
              <a:lnSpc>
                <a:spcPts val="3792"/>
              </a:lnSpc>
              <a:spcBef>
                <a:spcPct val="0"/>
              </a:spcBef>
            </a:pPr>
            <a:r>
              <a:rPr lang="en-US" sz="3600" b="1">
                <a:solidFill>
                  <a:srgbClr val="007394"/>
                </a:solidFill>
                <a:latin typeface="Montserrat"/>
                <a:ea typeface="+mn-lt"/>
                <a:cs typeface="+mn-lt"/>
              </a:rPr>
              <a:t>Why Remote</a:t>
            </a:r>
            <a:endParaRPr lang="en-US" sz="3600" b="1">
              <a:latin typeface="Montserrat"/>
              <a:cs typeface="Calibri"/>
            </a:endParaRPr>
          </a:p>
        </p:txBody>
      </p:sp>
      <p:grpSp>
        <p:nvGrpSpPr>
          <p:cNvPr id="4" name="Group 3">
            <a:extLst>
              <a:ext uri="{FF2B5EF4-FFF2-40B4-BE49-F238E27FC236}">
                <a16:creationId xmlns:a16="http://schemas.microsoft.com/office/drawing/2014/main" id="{EBB31E28-4DA5-00EE-EC97-1112CD23F849}"/>
              </a:ext>
            </a:extLst>
          </p:cNvPr>
          <p:cNvGrpSpPr/>
          <p:nvPr/>
        </p:nvGrpSpPr>
        <p:grpSpPr>
          <a:xfrm>
            <a:off x="3945249" y="3006942"/>
            <a:ext cx="4448193" cy="323116"/>
            <a:chOff x="3945249" y="3006942"/>
            <a:chExt cx="4448193" cy="323116"/>
          </a:xfrm>
        </p:grpSpPr>
        <p:pic>
          <p:nvPicPr>
            <p:cNvPr id="23" name="Picture 6" descr="Icon&#10;&#10;Description automatically generated">
              <a:extLst>
                <a:ext uri="{FF2B5EF4-FFF2-40B4-BE49-F238E27FC236}">
                  <a16:creationId xmlns:a16="http://schemas.microsoft.com/office/drawing/2014/main" id="{4C6995F1-F229-6834-27E9-E2678E06EDA1}"/>
                </a:ext>
              </a:extLst>
            </p:cNvPr>
            <p:cNvPicPr>
              <a:picLocks noChangeAspect="1"/>
            </p:cNvPicPr>
            <p:nvPr/>
          </p:nvPicPr>
          <p:blipFill>
            <a:blip r:embed="rId3"/>
            <a:stretch>
              <a:fillRect/>
            </a:stretch>
          </p:blipFill>
          <p:spPr>
            <a:xfrm>
              <a:off x="3945249" y="3035800"/>
              <a:ext cx="260489" cy="265401"/>
            </a:xfrm>
            <a:prstGeom prst="rect">
              <a:avLst/>
            </a:prstGeom>
          </p:spPr>
        </p:pic>
        <p:sp>
          <p:nvSpPr>
            <p:cNvPr id="27" name="Content Placeholder 2">
              <a:extLst>
                <a:ext uri="{FF2B5EF4-FFF2-40B4-BE49-F238E27FC236}">
                  <a16:creationId xmlns:a16="http://schemas.microsoft.com/office/drawing/2014/main" id="{2CF793C3-EAEA-E7F0-2357-46CD7A8A8D61}"/>
                </a:ext>
              </a:extLst>
            </p:cNvPr>
            <p:cNvSpPr txBox="1">
              <a:spLocks/>
            </p:cNvSpPr>
            <p:nvPr/>
          </p:nvSpPr>
          <p:spPr>
            <a:xfrm>
              <a:off x="4278642" y="3006942"/>
              <a:ext cx="4114800" cy="323116"/>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900" dirty="0">
                  <a:solidFill>
                    <a:srgbClr val="043847"/>
                  </a:solidFill>
                  <a:latin typeface="Montserrat"/>
                  <a:cs typeface="Calibri"/>
                </a:rPr>
                <a:t>Potentially lower salaries </a:t>
              </a:r>
            </a:p>
          </p:txBody>
        </p:sp>
      </p:grpSp>
      <p:grpSp>
        <p:nvGrpSpPr>
          <p:cNvPr id="12" name="Group 11">
            <a:extLst>
              <a:ext uri="{FF2B5EF4-FFF2-40B4-BE49-F238E27FC236}">
                <a16:creationId xmlns:a16="http://schemas.microsoft.com/office/drawing/2014/main" id="{9919A93E-30BB-5AAE-5171-255B5A50733F}"/>
              </a:ext>
            </a:extLst>
          </p:cNvPr>
          <p:cNvGrpSpPr/>
          <p:nvPr/>
        </p:nvGrpSpPr>
        <p:grpSpPr>
          <a:xfrm>
            <a:off x="3944385" y="4599230"/>
            <a:ext cx="4447884" cy="338554"/>
            <a:chOff x="3944385" y="4599230"/>
            <a:chExt cx="4447884" cy="338554"/>
          </a:xfrm>
        </p:grpSpPr>
        <p:pic>
          <p:nvPicPr>
            <p:cNvPr id="9" name="Picture 6" descr="Icon&#10;&#10;Description automatically generated">
              <a:extLst>
                <a:ext uri="{FF2B5EF4-FFF2-40B4-BE49-F238E27FC236}">
                  <a16:creationId xmlns:a16="http://schemas.microsoft.com/office/drawing/2014/main" id="{B61AA5E7-2750-3ACE-3245-1A75A6672488}"/>
                </a:ext>
              </a:extLst>
            </p:cNvPr>
            <p:cNvPicPr>
              <a:picLocks noChangeAspect="1"/>
            </p:cNvPicPr>
            <p:nvPr/>
          </p:nvPicPr>
          <p:blipFill>
            <a:blip r:embed="rId3"/>
            <a:stretch>
              <a:fillRect/>
            </a:stretch>
          </p:blipFill>
          <p:spPr>
            <a:xfrm>
              <a:off x="3944385" y="4629192"/>
              <a:ext cx="260488" cy="278631"/>
            </a:xfrm>
            <a:prstGeom prst="rect">
              <a:avLst/>
            </a:prstGeom>
          </p:spPr>
        </p:pic>
        <p:sp>
          <p:nvSpPr>
            <p:cNvPr id="11" name="TextBox 10">
              <a:extLst>
                <a:ext uri="{FF2B5EF4-FFF2-40B4-BE49-F238E27FC236}">
                  <a16:creationId xmlns:a16="http://schemas.microsoft.com/office/drawing/2014/main" id="{682E765B-44F4-A8F6-E88F-35FA8FCB8B69}"/>
                </a:ext>
              </a:extLst>
            </p:cNvPr>
            <p:cNvSpPr txBox="1"/>
            <p:nvPr/>
          </p:nvSpPr>
          <p:spPr>
            <a:xfrm>
              <a:off x="4277471" y="4599230"/>
              <a:ext cx="4114798" cy="338554"/>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900" dirty="0">
                  <a:solidFill>
                    <a:srgbClr val="043847"/>
                  </a:solidFill>
                  <a:latin typeface="Montserrat"/>
                  <a:cs typeface="Calibri"/>
                </a:rPr>
                <a:t>Attract better talent</a:t>
              </a:r>
            </a:p>
          </p:txBody>
        </p:sp>
      </p:grpSp>
      <p:sp>
        <p:nvSpPr>
          <p:cNvPr id="3" name="Slide Number Placeholder 7">
            <a:extLst>
              <a:ext uri="{FF2B5EF4-FFF2-40B4-BE49-F238E27FC236}">
                <a16:creationId xmlns:a16="http://schemas.microsoft.com/office/drawing/2014/main" id="{53D94B19-1D63-4AB4-5936-9380D852ACE1}"/>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19</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387095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43BFC-7553-D97B-7F30-A6D5EFB9212B}"/>
              </a:ext>
            </a:extLst>
          </p:cNvPr>
          <p:cNvPicPr>
            <a:picLocks noChangeAspect="1"/>
          </p:cNvPicPr>
          <p:nvPr/>
        </p:nvPicPr>
        <p:blipFill>
          <a:blip r:embed="rId2"/>
          <a:stretch>
            <a:fillRect/>
          </a:stretch>
        </p:blipFill>
        <p:spPr>
          <a:xfrm>
            <a:off x="0" y="2053343"/>
            <a:ext cx="6105208" cy="3428136"/>
          </a:xfrm>
          <a:prstGeom prst="rect">
            <a:avLst/>
          </a:prstGeom>
        </p:spPr>
      </p:pic>
      <p:grpSp>
        <p:nvGrpSpPr>
          <p:cNvPr id="2" name="Group 2"/>
          <p:cNvGrpSpPr/>
          <p:nvPr/>
        </p:nvGrpSpPr>
        <p:grpSpPr>
          <a:xfrm>
            <a:off x="5674768" y="-2622"/>
            <a:ext cx="3469232" cy="5472068"/>
            <a:chOff x="0" y="0"/>
            <a:chExt cx="8505600" cy="13716000"/>
          </a:xfrm>
        </p:grpSpPr>
        <p:pic>
          <p:nvPicPr>
            <p:cNvPr id="3" name="Picture 3"/>
            <p:cNvPicPr>
              <a:picLocks noChangeAspect="1"/>
            </p:cNvPicPr>
            <p:nvPr/>
          </p:nvPicPr>
          <p:blipFill>
            <a:blip r:embed="rId3"/>
            <a:srcRect l="14500" r="14500"/>
            <a:stretch>
              <a:fillRect/>
            </a:stretch>
          </p:blipFill>
          <p:spPr>
            <a:xfrm>
              <a:off x="0" y="0"/>
              <a:ext cx="8505600" cy="13716000"/>
            </a:xfrm>
            <a:prstGeom prst="rect">
              <a:avLst/>
            </a:prstGeom>
          </p:spPr>
        </p:pic>
      </p:grpSp>
      <p:sp>
        <p:nvSpPr>
          <p:cNvPr id="8" name="TextBox 8"/>
          <p:cNvSpPr txBox="1"/>
          <p:nvPr/>
        </p:nvSpPr>
        <p:spPr>
          <a:xfrm>
            <a:off x="605206" y="949768"/>
            <a:ext cx="4728794" cy="538609"/>
          </a:xfrm>
          <a:prstGeom prst="rect">
            <a:avLst/>
          </a:prstGeom>
        </p:spPr>
        <p:txBody>
          <a:bodyPr wrap="square" lIns="0" tIns="0" rIns="0" bIns="0" rtlCol="0" anchor="t">
            <a:spAutoFit/>
          </a:bodyPr>
          <a:lstStyle/>
          <a:p>
            <a:pPr>
              <a:lnSpc>
                <a:spcPts val="4202"/>
              </a:lnSpc>
            </a:pPr>
            <a:r>
              <a:rPr lang="en-US" sz="4000" b="1">
                <a:solidFill>
                  <a:srgbClr val="007394"/>
                </a:solidFill>
                <a:latin typeface="Montserrat"/>
              </a:rPr>
              <a:t>About Rob Levin</a:t>
            </a:r>
          </a:p>
        </p:txBody>
      </p:sp>
      <p:sp>
        <p:nvSpPr>
          <p:cNvPr id="9" name="TextBox 9"/>
          <p:cNvSpPr txBox="1"/>
          <p:nvPr/>
        </p:nvSpPr>
        <p:spPr>
          <a:xfrm>
            <a:off x="354703" y="2462613"/>
            <a:ext cx="5391796" cy="268663"/>
          </a:xfrm>
          <a:prstGeom prst="rect">
            <a:avLst/>
          </a:prstGeom>
        </p:spPr>
        <p:txBody>
          <a:bodyPr wrap="square" lIns="0" tIns="0" rIns="0" bIns="0" rtlCol="0" anchor="t">
            <a:spAutoFit/>
          </a:bodyPr>
          <a:lstStyle/>
          <a:p>
            <a:pPr marL="345440" lvl="1" indent="-172720">
              <a:lnSpc>
                <a:spcPts val="2244"/>
              </a:lnSpc>
              <a:buFont typeface="Arial"/>
              <a:buChar char="•"/>
            </a:pPr>
            <a:r>
              <a:rPr lang="en-US" err="1">
                <a:solidFill>
                  <a:srgbClr val="FFFFFF"/>
                </a:solidFill>
                <a:latin typeface="Montserrat"/>
              </a:rPr>
              <a:t>WorkBetterNow's</a:t>
            </a:r>
            <a:r>
              <a:rPr lang="en-US">
                <a:solidFill>
                  <a:srgbClr val="FFFFFF"/>
                </a:solidFill>
                <a:latin typeface="Montserrat"/>
              </a:rPr>
              <a:t> Co-Founder &amp; Chairman</a:t>
            </a:r>
          </a:p>
        </p:txBody>
      </p:sp>
      <p:sp>
        <p:nvSpPr>
          <p:cNvPr id="10" name="TextBox 10"/>
          <p:cNvSpPr txBox="1"/>
          <p:nvPr/>
        </p:nvSpPr>
        <p:spPr>
          <a:xfrm>
            <a:off x="-882" y="6310914"/>
            <a:ext cx="4144167" cy="166712"/>
          </a:xfrm>
          <a:prstGeom prst="rect">
            <a:avLst/>
          </a:prstGeom>
        </p:spPr>
        <p:txBody>
          <a:bodyPr wrap="square" lIns="0" tIns="0" rIns="0" bIns="0" rtlCol="0" anchor="t">
            <a:spAutoFit/>
          </a:bodyPr>
          <a:lstStyle/>
          <a:p>
            <a:pPr algn="ctr">
              <a:lnSpc>
                <a:spcPts val="1260"/>
              </a:lnSpc>
            </a:pPr>
            <a:r>
              <a:rPr lang="en-US" sz="1100">
                <a:solidFill>
                  <a:srgbClr val="043847"/>
                </a:solidFill>
                <a:latin typeface="Montserrat"/>
              </a:rPr>
              <a:t>© 2024 WORKBETTERNOW. All Rights Reserved.  ​</a:t>
            </a:r>
          </a:p>
        </p:txBody>
      </p:sp>
      <p:sp>
        <p:nvSpPr>
          <p:cNvPr id="12" name="TextBox 9">
            <a:extLst>
              <a:ext uri="{FF2B5EF4-FFF2-40B4-BE49-F238E27FC236}">
                <a16:creationId xmlns:a16="http://schemas.microsoft.com/office/drawing/2014/main" id="{AE8503F7-8918-FFD1-749A-D33FDCE43588}"/>
              </a:ext>
            </a:extLst>
          </p:cNvPr>
          <p:cNvSpPr txBox="1"/>
          <p:nvPr/>
        </p:nvSpPr>
        <p:spPr>
          <a:xfrm>
            <a:off x="357002" y="3065680"/>
            <a:ext cx="5201188" cy="553806"/>
          </a:xfrm>
          <a:prstGeom prst="rect">
            <a:avLst/>
          </a:prstGeom>
        </p:spPr>
        <p:txBody>
          <a:bodyPr wrap="square" lIns="0" tIns="0" rIns="0" bIns="0" rtlCol="0" anchor="t">
            <a:spAutoFit/>
          </a:bodyPr>
          <a:lstStyle/>
          <a:p>
            <a:pPr marL="345440" lvl="1" indent="-172720">
              <a:lnSpc>
                <a:spcPts val="2244"/>
              </a:lnSpc>
              <a:buFont typeface="Arial"/>
              <a:buChar char="•"/>
            </a:pPr>
            <a:r>
              <a:rPr lang="en-US">
                <a:solidFill>
                  <a:srgbClr val="FFFFFF"/>
                </a:solidFill>
                <a:latin typeface="Montserrat"/>
              </a:rPr>
              <a:t>Founder and Publisher of The New York </a:t>
            </a:r>
            <a:r>
              <a:rPr lang="en-US">
                <a:solidFill>
                  <a:srgbClr val="FFFFFF"/>
                </a:solidFill>
                <a:latin typeface="Montserrat"/>
                <a:ea typeface="+mn-lt"/>
                <a:cs typeface="+mn-lt"/>
              </a:rPr>
              <a:t>Enterprise Report </a:t>
            </a:r>
            <a:r>
              <a:rPr lang="en-US">
                <a:solidFill>
                  <a:srgbClr val="FFFFFF"/>
                </a:solidFill>
                <a:latin typeface="Montserrat"/>
              </a:rPr>
              <a:t> </a:t>
            </a:r>
            <a:endParaRPr lang="en-US">
              <a:cs typeface="Calibri"/>
            </a:endParaRPr>
          </a:p>
        </p:txBody>
      </p:sp>
      <p:sp>
        <p:nvSpPr>
          <p:cNvPr id="14" name="TextBox 9">
            <a:extLst>
              <a:ext uri="{FF2B5EF4-FFF2-40B4-BE49-F238E27FC236}">
                <a16:creationId xmlns:a16="http://schemas.microsoft.com/office/drawing/2014/main" id="{7007641B-5C79-5C55-5D2C-8835041ACBCF}"/>
              </a:ext>
            </a:extLst>
          </p:cNvPr>
          <p:cNvSpPr txBox="1"/>
          <p:nvPr/>
        </p:nvSpPr>
        <p:spPr>
          <a:xfrm>
            <a:off x="353097" y="4698818"/>
            <a:ext cx="4890429" cy="268663"/>
          </a:xfrm>
          <a:prstGeom prst="rect">
            <a:avLst/>
          </a:prstGeom>
        </p:spPr>
        <p:txBody>
          <a:bodyPr lIns="0" tIns="0" rIns="0" bIns="0" rtlCol="0" anchor="t">
            <a:spAutoFit/>
          </a:bodyPr>
          <a:lstStyle/>
          <a:p>
            <a:pPr marL="345440" lvl="1" indent="-172720" algn="just">
              <a:lnSpc>
                <a:spcPts val="2244"/>
              </a:lnSpc>
              <a:buFont typeface="Arial"/>
              <a:buChar char="•"/>
            </a:pPr>
            <a:r>
              <a:rPr lang="en-US">
                <a:solidFill>
                  <a:srgbClr val="FFFFFF"/>
                </a:solidFill>
                <a:latin typeface="Montserrat"/>
              </a:rPr>
              <a:t>MBA &amp; Big 6 CPA </a:t>
            </a:r>
          </a:p>
        </p:txBody>
      </p:sp>
      <p:sp>
        <p:nvSpPr>
          <p:cNvPr id="16" name="TextBox 9">
            <a:extLst>
              <a:ext uri="{FF2B5EF4-FFF2-40B4-BE49-F238E27FC236}">
                <a16:creationId xmlns:a16="http://schemas.microsoft.com/office/drawing/2014/main" id="{40C7706B-C84B-CBDE-AB4C-EF4F9FD8DAAF}"/>
              </a:ext>
            </a:extLst>
          </p:cNvPr>
          <p:cNvSpPr txBox="1"/>
          <p:nvPr/>
        </p:nvSpPr>
        <p:spPr>
          <a:xfrm>
            <a:off x="354374" y="3856321"/>
            <a:ext cx="5212737" cy="550792"/>
          </a:xfrm>
          <a:prstGeom prst="rect">
            <a:avLst/>
          </a:prstGeom>
        </p:spPr>
        <p:txBody>
          <a:bodyPr wrap="square" lIns="0" tIns="0" rIns="0" bIns="0" rtlCol="0" anchor="t">
            <a:spAutoFit/>
          </a:bodyPr>
          <a:lstStyle/>
          <a:p>
            <a:pPr marL="345440" lvl="1" indent="-172720">
              <a:lnSpc>
                <a:spcPts val="2244"/>
              </a:lnSpc>
              <a:buFont typeface="Arial"/>
              <a:buChar char="•"/>
            </a:pPr>
            <a:r>
              <a:rPr lang="en-US">
                <a:solidFill>
                  <a:srgbClr val="FFFFFF"/>
                </a:solidFill>
                <a:latin typeface="Montserrat"/>
              </a:rPr>
              <a:t>Serial entrepreneur who has run several fast-growing businesses​</a:t>
            </a:r>
            <a:endParaRPr lang="en-US">
              <a:solidFill>
                <a:srgbClr val="FFFFFF"/>
              </a:solidFill>
              <a:latin typeface="Montserrat" pitchFamily="2" charset="77"/>
            </a:endParaRPr>
          </a:p>
        </p:txBody>
      </p:sp>
      <p:sp>
        <p:nvSpPr>
          <p:cNvPr id="5" name="Slide Number Placeholder 7">
            <a:extLst>
              <a:ext uri="{FF2B5EF4-FFF2-40B4-BE49-F238E27FC236}">
                <a16:creationId xmlns:a16="http://schemas.microsoft.com/office/drawing/2014/main" id="{5B9075F7-6927-7E95-27EC-05DB59FB0332}"/>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2</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354285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build="p"/>
      <p:bldP spid="14" grpId="0"/>
      <p:bldP spid="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sp>
        <p:nvSpPr>
          <p:cNvPr id="2" name="TextBox 2"/>
          <p:cNvSpPr txBox="1"/>
          <p:nvPr/>
        </p:nvSpPr>
        <p:spPr>
          <a:xfrm>
            <a:off x="1354392" y="587693"/>
            <a:ext cx="6433765" cy="1169551"/>
          </a:xfrm>
          <a:prstGeom prst="rect">
            <a:avLst/>
          </a:prstGeom>
        </p:spPr>
        <p:txBody>
          <a:bodyPr wrap="square" lIns="0" tIns="0" rIns="0" bIns="0" rtlCol="0" anchor="t">
            <a:spAutoFit/>
          </a:bodyPr>
          <a:lstStyle/>
          <a:p>
            <a:pPr algn="ctr">
              <a:spcBef>
                <a:spcPct val="0"/>
              </a:spcBef>
            </a:pPr>
            <a:r>
              <a:rPr lang="en-US" sz="3600" b="1">
                <a:solidFill>
                  <a:srgbClr val="88DDFF"/>
                </a:solidFill>
                <a:latin typeface="Montserrat"/>
                <a:ea typeface="+mn-lt"/>
                <a:cs typeface="+mn-lt"/>
              </a:rPr>
              <a:t>Best practices</a:t>
            </a:r>
            <a:r>
              <a:rPr lang="en-US" sz="3600" b="1">
                <a:solidFill>
                  <a:srgbClr val="FFFFFF"/>
                </a:solidFill>
                <a:latin typeface="Montserrat"/>
                <a:ea typeface="+mn-lt"/>
                <a:cs typeface="+mn-lt"/>
              </a:rPr>
              <a:t> to manage remote talent,</a:t>
            </a:r>
            <a:r>
              <a:rPr lang="en-US" sz="4000">
                <a:solidFill>
                  <a:srgbClr val="FFFFFF"/>
                </a:solidFill>
                <a:latin typeface="Montserrat Semi-Bold"/>
                <a:ea typeface="+mn-lt"/>
                <a:cs typeface="+mn-lt"/>
              </a:rPr>
              <a:t> </a:t>
            </a:r>
            <a:endParaRPr lang="en-US">
              <a:cs typeface="Calibri"/>
            </a:endParaRPr>
          </a:p>
        </p:txBody>
      </p:sp>
      <p:grpSp>
        <p:nvGrpSpPr>
          <p:cNvPr id="5" name="Group 5"/>
          <p:cNvGrpSpPr/>
          <p:nvPr/>
        </p:nvGrpSpPr>
        <p:grpSpPr>
          <a:xfrm>
            <a:off x="1103" y="1532645"/>
            <a:ext cx="112094" cy="1097312"/>
            <a:chOff x="0" y="0"/>
            <a:chExt cx="293277" cy="1421492"/>
          </a:xfrm>
        </p:grpSpPr>
        <p:sp>
          <p:nvSpPr>
            <p:cNvPr id="6" name="Freeform 6"/>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CCA7"/>
            </a:solidFill>
          </p:spPr>
          <p:txBody>
            <a:bodyPr/>
            <a:lstStyle/>
            <a:p>
              <a:endParaRPr lang="en-US" sz="500"/>
            </a:p>
          </p:txBody>
        </p:sp>
      </p:grpSp>
      <p:grpSp>
        <p:nvGrpSpPr>
          <p:cNvPr id="10" name="Group 9">
            <a:extLst>
              <a:ext uri="{FF2B5EF4-FFF2-40B4-BE49-F238E27FC236}">
                <a16:creationId xmlns:a16="http://schemas.microsoft.com/office/drawing/2014/main" id="{FF8294D0-0430-C5C2-7EA4-3D08CC094943}"/>
              </a:ext>
            </a:extLst>
          </p:cNvPr>
          <p:cNvGrpSpPr/>
          <p:nvPr/>
        </p:nvGrpSpPr>
        <p:grpSpPr>
          <a:xfrm>
            <a:off x="1354767" y="2702765"/>
            <a:ext cx="6435117" cy="560128"/>
            <a:chOff x="1925762" y="4423958"/>
            <a:chExt cx="12870233" cy="1120254"/>
          </a:xfrm>
        </p:grpSpPr>
        <p:sp>
          <p:nvSpPr>
            <p:cNvPr id="3" name="TextBox 3"/>
            <p:cNvSpPr txBox="1"/>
            <p:nvPr/>
          </p:nvSpPr>
          <p:spPr>
            <a:xfrm>
              <a:off x="2860214" y="4433740"/>
              <a:ext cx="11935781" cy="1110472"/>
            </a:xfrm>
            <a:prstGeom prst="rect">
              <a:avLst/>
            </a:prstGeom>
          </p:spPr>
          <p:txBody>
            <a:bodyPr wrap="square" lIns="0" tIns="0" rIns="0" bIns="0" rtlCol="0" anchor="t">
              <a:spAutoFit/>
            </a:bodyPr>
            <a:lstStyle/>
            <a:p>
              <a:pPr>
                <a:lnSpc>
                  <a:spcPts val="2243"/>
                </a:lnSpc>
                <a:spcBef>
                  <a:spcPct val="0"/>
                </a:spcBef>
              </a:pPr>
              <a:r>
                <a:rPr lang="en-US" sz="1600">
                  <a:solidFill>
                    <a:schemeClr val="bg1"/>
                  </a:solidFill>
                  <a:latin typeface="Montserrat"/>
                </a:rPr>
                <a:t>Acknowledge that a remote work culture will reflect the in-office culture to a significant extent.</a:t>
              </a:r>
              <a:endParaRPr lang="en-US">
                <a:solidFill>
                  <a:schemeClr val="bg1"/>
                </a:solidFill>
                <a:cs typeface="Calibri"/>
              </a:endParaRPr>
            </a:p>
          </p:txBody>
        </p:sp>
        <p:sp>
          <p:nvSpPr>
            <p:cNvPr id="7" name="Freeform 7"/>
            <p:cNvSpPr/>
            <p:nvPr/>
          </p:nvSpPr>
          <p:spPr>
            <a:xfrm>
              <a:off x="1925762" y="4423958"/>
              <a:ext cx="596433" cy="596433"/>
            </a:xfrm>
            <a:custGeom>
              <a:avLst/>
              <a:gdLst/>
              <a:ahLst/>
              <a:cxnLst/>
              <a:rect l="l" t="t" r="r" b="b"/>
              <a:pathLst>
                <a:path w="596433" h="596433">
                  <a:moveTo>
                    <a:pt x="0" y="0"/>
                  </a:moveTo>
                  <a:lnTo>
                    <a:pt x="596432" y="0"/>
                  </a:lnTo>
                  <a:lnTo>
                    <a:pt x="596432" y="596433"/>
                  </a:lnTo>
                  <a:lnTo>
                    <a:pt x="0" y="596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500"/>
            </a:p>
          </p:txBody>
        </p:sp>
      </p:grpSp>
      <p:grpSp>
        <p:nvGrpSpPr>
          <p:cNvPr id="14" name="Group 13">
            <a:extLst>
              <a:ext uri="{FF2B5EF4-FFF2-40B4-BE49-F238E27FC236}">
                <a16:creationId xmlns:a16="http://schemas.microsoft.com/office/drawing/2014/main" id="{2371F814-5352-AE4D-EC5D-89F75D0A97E3}"/>
              </a:ext>
            </a:extLst>
          </p:cNvPr>
          <p:cNvGrpSpPr/>
          <p:nvPr/>
        </p:nvGrpSpPr>
        <p:grpSpPr>
          <a:xfrm>
            <a:off x="1354767" y="3731480"/>
            <a:ext cx="7218238" cy="589264"/>
            <a:chOff x="1925762" y="6154818"/>
            <a:chExt cx="14436476" cy="1178528"/>
          </a:xfrm>
        </p:grpSpPr>
        <p:sp>
          <p:nvSpPr>
            <p:cNvPr id="4" name="TextBox 4"/>
            <p:cNvSpPr txBox="1"/>
            <p:nvPr/>
          </p:nvSpPr>
          <p:spPr>
            <a:xfrm>
              <a:off x="2892870" y="6154818"/>
              <a:ext cx="13469368" cy="1178528"/>
            </a:xfrm>
            <a:prstGeom prst="rect">
              <a:avLst/>
            </a:prstGeom>
          </p:spPr>
          <p:txBody>
            <a:bodyPr lIns="0" tIns="0" rIns="0" bIns="0" rtlCol="0" anchor="t">
              <a:spAutoFit/>
            </a:bodyPr>
            <a:lstStyle/>
            <a:p>
              <a:pPr>
                <a:lnSpc>
                  <a:spcPts val="2420"/>
                </a:lnSpc>
              </a:pPr>
              <a:r>
                <a:rPr lang="en-US" sz="1600">
                  <a:solidFill>
                    <a:srgbClr val="FFFFFF"/>
                  </a:solidFill>
                  <a:latin typeface="Montserrat"/>
                </a:rPr>
                <a:t>Recognize that many </a:t>
              </a:r>
              <a:r>
                <a:rPr lang="en-US" sz="1600">
                  <a:solidFill>
                    <a:srgbClr val="FFFFFF"/>
                  </a:solidFill>
                  <a:latin typeface="Montserrat"/>
                  <a:ea typeface="+mn-lt"/>
                  <a:cs typeface="+mn-lt"/>
                </a:rPr>
                <a:t>effective strategies for managing remote talent are akin </a:t>
              </a:r>
              <a:r>
                <a:rPr lang="en-US" sz="1600">
                  <a:solidFill>
                    <a:srgbClr val="FFFFFF"/>
                  </a:solidFill>
                  <a:latin typeface="Montserrat"/>
                </a:rPr>
                <a:t>to </a:t>
              </a:r>
              <a:r>
                <a:rPr lang="en-US" sz="1600">
                  <a:solidFill>
                    <a:srgbClr val="FFFFFF"/>
                  </a:solidFill>
                  <a:latin typeface="Montserrat"/>
                  <a:ea typeface="+mn-lt"/>
                  <a:cs typeface="+mn-lt"/>
                </a:rPr>
                <a:t>those employed for in-office teams</a:t>
              </a:r>
              <a:r>
                <a:rPr lang="en-US" sz="1600">
                  <a:solidFill>
                    <a:srgbClr val="FFFFFF"/>
                  </a:solidFill>
                  <a:latin typeface="Montserrat"/>
                </a:rPr>
                <a:t>.</a:t>
              </a:r>
              <a:endParaRPr lang="en-US"/>
            </a:p>
          </p:txBody>
        </p:sp>
        <p:sp>
          <p:nvSpPr>
            <p:cNvPr id="8" name="Freeform 8"/>
            <p:cNvSpPr/>
            <p:nvPr/>
          </p:nvSpPr>
          <p:spPr>
            <a:xfrm>
              <a:off x="1925762" y="6166809"/>
              <a:ext cx="596433" cy="596433"/>
            </a:xfrm>
            <a:custGeom>
              <a:avLst/>
              <a:gdLst/>
              <a:ahLst/>
              <a:cxnLst/>
              <a:rect l="l" t="t" r="r" b="b"/>
              <a:pathLst>
                <a:path w="596433" h="596433">
                  <a:moveTo>
                    <a:pt x="0" y="0"/>
                  </a:moveTo>
                  <a:lnTo>
                    <a:pt x="596432" y="0"/>
                  </a:lnTo>
                  <a:lnTo>
                    <a:pt x="596432" y="596432"/>
                  </a:lnTo>
                  <a:lnTo>
                    <a:pt x="0" y="5964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500"/>
            </a:p>
          </p:txBody>
        </p:sp>
      </p:grpSp>
      <p:sp>
        <p:nvSpPr>
          <p:cNvPr id="12" name="TextBox 8">
            <a:extLst>
              <a:ext uri="{FF2B5EF4-FFF2-40B4-BE49-F238E27FC236}">
                <a16:creationId xmlns:a16="http://schemas.microsoft.com/office/drawing/2014/main" id="{0CB72D8A-5CE8-8C88-CD5D-52DC9434F688}"/>
              </a:ext>
            </a:extLst>
          </p:cNvPr>
          <p:cNvSpPr txBox="1"/>
          <p:nvPr/>
        </p:nvSpPr>
        <p:spPr>
          <a:xfrm>
            <a:off x="372352" y="5951874"/>
            <a:ext cx="3000909" cy="153568"/>
          </a:xfrm>
          <a:prstGeom prst="rect">
            <a:avLst/>
          </a:prstGeom>
        </p:spPr>
        <p:txBody>
          <a:bodyPr wrap="square" lIns="0" tIns="0" rIns="0" bIns="0" rtlCol="0" anchor="t">
            <a:spAutoFit/>
          </a:bodyPr>
          <a:lstStyle/>
          <a:p>
            <a:pPr algn="ctr">
              <a:lnSpc>
                <a:spcPts val="1260"/>
              </a:lnSpc>
            </a:pPr>
            <a:r>
              <a:rPr lang="en-US" sz="900">
                <a:solidFill>
                  <a:srgbClr val="FFFFFF"/>
                </a:solidFill>
                <a:latin typeface="Montserrat"/>
              </a:rPr>
              <a:t>© 2024 WORK BETTER NOW. All Rights Reserved.​</a:t>
            </a:r>
          </a:p>
        </p:txBody>
      </p:sp>
      <p:sp>
        <p:nvSpPr>
          <p:cNvPr id="9" name="TextBox 8">
            <a:extLst>
              <a:ext uri="{FF2B5EF4-FFF2-40B4-BE49-F238E27FC236}">
                <a16:creationId xmlns:a16="http://schemas.microsoft.com/office/drawing/2014/main" id="{BAF9FDC0-46AB-BA3B-3AB6-94F29750549D}"/>
              </a:ext>
            </a:extLst>
          </p:cNvPr>
          <p:cNvSpPr txBox="1"/>
          <p:nvPr/>
        </p:nvSpPr>
        <p:spPr>
          <a:xfrm>
            <a:off x="1805257" y="4899922"/>
            <a:ext cx="5411925" cy="415498"/>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1200">
                <a:solidFill>
                  <a:srgbClr val="FFFFFF"/>
                </a:solidFill>
                <a:latin typeface="Montserrat"/>
              </a:rPr>
              <a:t>“A team is not a group of people who work together. A team is a group of people who trust each other.” – Simon Sinek</a:t>
            </a:r>
          </a:p>
        </p:txBody>
      </p:sp>
      <p:sp>
        <p:nvSpPr>
          <p:cNvPr id="11" name="TextBox 7">
            <a:extLst>
              <a:ext uri="{FF2B5EF4-FFF2-40B4-BE49-F238E27FC236}">
                <a16:creationId xmlns:a16="http://schemas.microsoft.com/office/drawing/2014/main" id="{3C8A33B4-A139-2794-982F-E0483A939394}"/>
              </a:ext>
            </a:extLst>
          </p:cNvPr>
          <p:cNvSpPr txBox="1"/>
          <p:nvPr/>
        </p:nvSpPr>
        <p:spPr>
          <a:xfrm>
            <a:off x="3262537" y="1978846"/>
            <a:ext cx="2625098" cy="217239"/>
          </a:xfrm>
          <a:prstGeom prst="rect">
            <a:avLst/>
          </a:prstGeom>
        </p:spPr>
        <p:txBody>
          <a:bodyPr wrap="square" lIns="0" tIns="0" rIns="0" bIns="0" rtlCol="0" anchor="t">
            <a:spAutoFit/>
          </a:bodyPr>
          <a:lstStyle/>
          <a:p>
            <a:pPr algn="ctr">
              <a:lnSpc>
                <a:spcPts val="1574"/>
              </a:lnSpc>
              <a:spcBef>
                <a:spcPct val="0"/>
              </a:spcBef>
            </a:pPr>
            <a:r>
              <a:rPr lang="en-US" sz="2000">
                <a:solidFill>
                  <a:srgbClr val="FFFFFF"/>
                </a:solidFill>
                <a:latin typeface="Montserrat"/>
                <a:ea typeface="+mn-lt"/>
                <a:cs typeface="+mn-lt"/>
              </a:rPr>
              <a:t>But first...</a:t>
            </a:r>
            <a:endParaRPr lang="en-US" sz="2000">
              <a:solidFill>
                <a:srgbClr val="FFFFFF"/>
              </a:solidFill>
              <a:latin typeface="Montserrat"/>
            </a:endParaRPr>
          </a:p>
        </p:txBody>
      </p:sp>
      <p:sp>
        <p:nvSpPr>
          <p:cNvPr id="13" name="Slide Number Placeholder 7">
            <a:extLst>
              <a:ext uri="{FF2B5EF4-FFF2-40B4-BE49-F238E27FC236}">
                <a16:creationId xmlns:a16="http://schemas.microsoft.com/office/drawing/2014/main" id="{91DE8CAE-20ED-E61E-9DBE-832675B12DD1}"/>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20</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36275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hand with a thumb up&#10;&#10;Description automatically generated">
            <a:extLst>
              <a:ext uri="{FF2B5EF4-FFF2-40B4-BE49-F238E27FC236}">
                <a16:creationId xmlns:a16="http://schemas.microsoft.com/office/drawing/2014/main" id="{94D42089-FD46-F270-EE37-7603AA4E7A70}"/>
              </a:ext>
            </a:extLst>
          </p:cNvPr>
          <p:cNvPicPr>
            <a:picLocks noChangeAspect="1"/>
          </p:cNvPicPr>
          <p:nvPr/>
        </p:nvPicPr>
        <p:blipFill rotWithShape="1">
          <a:blip r:embed="rId2"/>
          <a:srcRect l="7279" r="13518" b="-10"/>
          <a:stretch/>
        </p:blipFill>
        <p:spPr>
          <a:xfrm>
            <a:off x="-920" y="-5347"/>
            <a:ext cx="3056145" cy="6862682"/>
          </a:xfrm>
          <a:prstGeom prst="rect">
            <a:avLst/>
          </a:prstGeom>
        </p:spPr>
      </p:pic>
      <p:sp>
        <p:nvSpPr>
          <p:cNvPr id="2" name="Title 1">
            <a:extLst>
              <a:ext uri="{FF2B5EF4-FFF2-40B4-BE49-F238E27FC236}">
                <a16:creationId xmlns:a16="http://schemas.microsoft.com/office/drawing/2014/main" id="{4317AB86-5FAC-7D8A-1860-0B36470D978F}"/>
              </a:ext>
            </a:extLst>
          </p:cNvPr>
          <p:cNvSpPr>
            <a:spLocks noGrp="1"/>
          </p:cNvSpPr>
          <p:nvPr>
            <p:ph type="title"/>
          </p:nvPr>
        </p:nvSpPr>
        <p:spPr>
          <a:xfrm>
            <a:off x="3459835" y="1755339"/>
            <a:ext cx="6917333" cy="210039"/>
          </a:xfrm>
        </p:spPr>
        <p:txBody>
          <a:bodyPr>
            <a:noAutofit/>
          </a:bodyPr>
          <a:lstStyle/>
          <a:p>
            <a:pPr algn="l"/>
            <a:r>
              <a:rPr lang="en-US" sz="2800" b="1" dirty="0">
                <a:solidFill>
                  <a:srgbClr val="007394"/>
                </a:solidFill>
                <a:latin typeface="Montserrat"/>
                <a:cs typeface="Calibri"/>
              </a:rPr>
              <a:t>Best practices to manage remote talent- </a:t>
            </a:r>
            <a:endParaRPr lang="en-US" sz="2800" b="1" dirty="0">
              <a:solidFill>
                <a:srgbClr val="009CDF"/>
              </a:solidFill>
              <a:latin typeface="Montserrat"/>
              <a:cs typeface="Calibri"/>
            </a:endParaRPr>
          </a:p>
        </p:txBody>
      </p:sp>
      <p:sp>
        <p:nvSpPr>
          <p:cNvPr id="13" name="TextBox 10">
            <a:extLst>
              <a:ext uri="{FF2B5EF4-FFF2-40B4-BE49-F238E27FC236}">
                <a16:creationId xmlns:a16="http://schemas.microsoft.com/office/drawing/2014/main" id="{25236323-2B37-9C60-E57F-1C453EC52930}"/>
              </a:ext>
            </a:extLst>
          </p:cNvPr>
          <p:cNvSpPr txBox="1"/>
          <p:nvPr/>
        </p:nvSpPr>
        <p:spPr>
          <a:xfrm>
            <a:off x="158656" y="6053970"/>
            <a:ext cx="3431103" cy="153568"/>
          </a:xfrm>
          <a:prstGeom prst="rect">
            <a:avLst/>
          </a:prstGeom>
        </p:spPr>
        <p:txBody>
          <a:bodyPr wrap="square" lIns="0" tIns="0" rIns="0" bIns="0" rtlCol="0" anchor="t">
            <a:spAutoFit/>
          </a:bodyPr>
          <a:lstStyle/>
          <a:p>
            <a:pPr>
              <a:lnSpc>
                <a:spcPts val="1260"/>
              </a:lnSpc>
            </a:pPr>
            <a:r>
              <a:rPr lang="en-US" sz="900">
                <a:solidFill>
                  <a:srgbClr val="FFFFFF"/>
                </a:solidFill>
                <a:latin typeface="Montserrat"/>
              </a:rPr>
              <a:t>© 2024 WORKBETTERNOW. All Rights Reserved.  ​</a:t>
            </a:r>
          </a:p>
        </p:txBody>
      </p:sp>
      <p:sp>
        <p:nvSpPr>
          <p:cNvPr id="12" name="TextBox 7">
            <a:extLst>
              <a:ext uri="{FF2B5EF4-FFF2-40B4-BE49-F238E27FC236}">
                <a16:creationId xmlns:a16="http://schemas.microsoft.com/office/drawing/2014/main" id="{078E6CD0-2F47-CD24-CF64-39A94A4CB225}"/>
              </a:ext>
            </a:extLst>
          </p:cNvPr>
          <p:cNvSpPr txBox="1"/>
          <p:nvPr/>
        </p:nvSpPr>
        <p:spPr>
          <a:xfrm>
            <a:off x="3585459" y="647154"/>
            <a:ext cx="2625098" cy="217239"/>
          </a:xfrm>
          <a:prstGeom prst="rect">
            <a:avLst/>
          </a:prstGeom>
        </p:spPr>
        <p:txBody>
          <a:bodyPr wrap="square" lIns="0" tIns="0" rIns="0" bIns="0" rtlCol="0" anchor="t">
            <a:spAutoFit/>
          </a:bodyPr>
          <a:lstStyle/>
          <a:p>
            <a:pPr>
              <a:lnSpc>
                <a:spcPts val="1574"/>
              </a:lnSpc>
              <a:spcBef>
                <a:spcPct val="0"/>
              </a:spcBef>
            </a:pPr>
            <a:r>
              <a:rPr lang="en-US" sz="2000">
                <a:solidFill>
                  <a:srgbClr val="007394"/>
                </a:solidFill>
                <a:latin typeface="Montserrat"/>
                <a:ea typeface="+mn-lt"/>
                <a:cs typeface="+mn-lt"/>
              </a:rPr>
              <a:t>And Now...</a:t>
            </a:r>
            <a:endParaRPr lang="en-US" sz="2000">
              <a:solidFill>
                <a:srgbClr val="007394"/>
              </a:solidFill>
              <a:latin typeface="Montserrat"/>
            </a:endParaRPr>
          </a:p>
        </p:txBody>
      </p:sp>
      <p:sp>
        <p:nvSpPr>
          <p:cNvPr id="24" name="TextBox 23">
            <a:extLst>
              <a:ext uri="{FF2B5EF4-FFF2-40B4-BE49-F238E27FC236}">
                <a16:creationId xmlns:a16="http://schemas.microsoft.com/office/drawing/2014/main" id="{9B5A17D0-BC51-462E-3C2B-E3E760B44D54}"/>
              </a:ext>
            </a:extLst>
          </p:cNvPr>
          <p:cNvSpPr txBox="1"/>
          <p:nvPr/>
        </p:nvSpPr>
        <p:spPr>
          <a:xfrm>
            <a:off x="3459835" y="2489228"/>
            <a:ext cx="45034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7394"/>
                </a:solidFill>
                <a:latin typeface="Montserrat"/>
                <a:ea typeface="+mn-lt"/>
                <a:cs typeface="+mn-lt"/>
              </a:rPr>
              <a:t>Ensure clear understanding about:</a:t>
            </a:r>
          </a:p>
        </p:txBody>
      </p:sp>
      <p:grpSp>
        <p:nvGrpSpPr>
          <p:cNvPr id="9" name="Group 8">
            <a:extLst>
              <a:ext uri="{FF2B5EF4-FFF2-40B4-BE49-F238E27FC236}">
                <a16:creationId xmlns:a16="http://schemas.microsoft.com/office/drawing/2014/main" id="{43BDA3D7-7237-2AF0-5256-6EBB783518D6}"/>
              </a:ext>
            </a:extLst>
          </p:cNvPr>
          <p:cNvGrpSpPr/>
          <p:nvPr/>
        </p:nvGrpSpPr>
        <p:grpSpPr>
          <a:xfrm>
            <a:off x="3587141" y="3123137"/>
            <a:ext cx="4987740" cy="387637"/>
            <a:chOff x="3587141" y="3123137"/>
            <a:chExt cx="4987740" cy="387637"/>
          </a:xfrm>
        </p:grpSpPr>
        <p:sp>
          <p:nvSpPr>
            <p:cNvPr id="19" name="Content Placeholder 2">
              <a:extLst>
                <a:ext uri="{FF2B5EF4-FFF2-40B4-BE49-F238E27FC236}">
                  <a16:creationId xmlns:a16="http://schemas.microsoft.com/office/drawing/2014/main" id="{C042D564-6E87-20E7-9DBD-51CBF2DE79F8}"/>
                </a:ext>
              </a:extLst>
            </p:cNvPr>
            <p:cNvSpPr txBox="1">
              <a:spLocks/>
            </p:cNvSpPr>
            <p:nvPr/>
          </p:nvSpPr>
          <p:spPr>
            <a:xfrm>
              <a:off x="4071453" y="3147678"/>
              <a:ext cx="4503428" cy="338554"/>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cs typeface="Calibri"/>
                </a:rPr>
                <a:t>Working hours</a:t>
              </a:r>
              <a:endParaRPr lang="en-US" dirty="0">
                <a:solidFill>
                  <a:srgbClr val="043847"/>
                </a:solidFill>
              </a:endParaRPr>
            </a:p>
          </p:txBody>
        </p:sp>
        <p:pic>
          <p:nvPicPr>
            <p:cNvPr id="11" name="Picture 6" descr="Icon&#10;&#10;Description automatically generated">
              <a:extLst>
                <a:ext uri="{FF2B5EF4-FFF2-40B4-BE49-F238E27FC236}">
                  <a16:creationId xmlns:a16="http://schemas.microsoft.com/office/drawing/2014/main" id="{5DC5C7F5-8875-D90E-3234-D9A2566CEC3C}"/>
                </a:ext>
              </a:extLst>
            </p:cNvPr>
            <p:cNvPicPr>
              <a:picLocks noChangeAspect="1"/>
            </p:cNvPicPr>
            <p:nvPr/>
          </p:nvPicPr>
          <p:blipFill>
            <a:blip r:embed="rId3"/>
            <a:stretch>
              <a:fillRect/>
            </a:stretch>
          </p:blipFill>
          <p:spPr>
            <a:xfrm>
              <a:off x="3587141" y="3123137"/>
              <a:ext cx="360752" cy="387637"/>
            </a:xfrm>
            <a:prstGeom prst="rect">
              <a:avLst/>
            </a:prstGeom>
          </p:spPr>
        </p:pic>
      </p:grpSp>
      <p:sp>
        <p:nvSpPr>
          <p:cNvPr id="10" name="TextBox 9">
            <a:extLst>
              <a:ext uri="{FF2B5EF4-FFF2-40B4-BE49-F238E27FC236}">
                <a16:creationId xmlns:a16="http://schemas.microsoft.com/office/drawing/2014/main" id="{83F57FE1-1657-E4CF-472F-F22DBC57934F}"/>
              </a:ext>
            </a:extLst>
          </p:cNvPr>
          <p:cNvSpPr txBox="1"/>
          <p:nvPr/>
        </p:nvSpPr>
        <p:spPr>
          <a:xfrm>
            <a:off x="6210557" y="1824933"/>
            <a:ext cx="19184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009CDF"/>
                </a:solidFill>
                <a:latin typeface="Montserrat"/>
              </a:rPr>
              <a:t>Clarity</a:t>
            </a:r>
            <a:endParaRPr lang="en-US" dirty="0"/>
          </a:p>
        </p:txBody>
      </p:sp>
      <p:sp>
        <p:nvSpPr>
          <p:cNvPr id="3" name="Slide Number Placeholder 7">
            <a:extLst>
              <a:ext uri="{FF2B5EF4-FFF2-40B4-BE49-F238E27FC236}">
                <a16:creationId xmlns:a16="http://schemas.microsoft.com/office/drawing/2014/main" id="{2CE08379-26E7-44DD-FFC0-C5CC708C88AC}"/>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21</a:t>
            </a:fld>
            <a:endParaRPr lang="en-US" sz="900">
              <a:solidFill>
                <a:srgbClr val="043847"/>
              </a:solidFill>
              <a:latin typeface="Montserrat" panose="00000500000000000000" pitchFamily="2" charset="0"/>
              <a:cs typeface="Calibri"/>
            </a:endParaRPr>
          </a:p>
        </p:txBody>
      </p:sp>
      <p:grpSp>
        <p:nvGrpSpPr>
          <p:cNvPr id="20" name="Group 19">
            <a:extLst>
              <a:ext uri="{FF2B5EF4-FFF2-40B4-BE49-F238E27FC236}">
                <a16:creationId xmlns:a16="http://schemas.microsoft.com/office/drawing/2014/main" id="{2C787926-8840-9149-5720-104F65D9BBF1}"/>
              </a:ext>
            </a:extLst>
          </p:cNvPr>
          <p:cNvGrpSpPr/>
          <p:nvPr/>
        </p:nvGrpSpPr>
        <p:grpSpPr>
          <a:xfrm>
            <a:off x="3587141" y="3712987"/>
            <a:ext cx="4987740" cy="387637"/>
            <a:chOff x="3587141" y="3712987"/>
            <a:chExt cx="4987740" cy="387637"/>
          </a:xfrm>
        </p:grpSpPr>
        <p:sp>
          <p:nvSpPr>
            <p:cNvPr id="8" name="Content Placeholder 2">
              <a:extLst>
                <a:ext uri="{FF2B5EF4-FFF2-40B4-BE49-F238E27FC236}">
                  <a16:creationId xmlns:a16="http://schemas.microsoft.com/office/drawing/2014/main" id="{5FA534D2-7C96-5038-C3F2-99CA19B696DB}"/>
                </a:ext>
              </a:extLst>
            </p:cNvPr>
            <p:cNvSpPr txBox="1">
              <a:spLocks/>
            </p:cNvSpPr>
            <p:nvPr/>
          </p:nvSpPr>
          <p:spPr>
            <a:xfrm>
              <a:off x="4071453" y="3745909"/>
              <a:ext cx="4503428" cy="333028"/>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cs typeface="Calibri"/>
                </a:rPr>
                <a:t>Responsibilities</a:t>
              </a:r>
              <a:endParaRPr lang="en-US" dirty="0">
                <a:solidFill>
                  <a:srgbClr val="043847"/>
                </a:solidFill>
              </a:endParaRPr>
            </a:p>
          </p:txBody>
        </p:sp>
        <p:pic>
          <p:nvPicPr>
            <p:cNvPr id="4" name="Picture 6" descr="Icon&#10;&#10;Description automatically generated">
              <a:extLst>
                <a:ext uri="{FF2B5EF4-FFF2-40B4-BE49-F238E27FC236}">
                  <a16:creationId xmlns:a16="http://schemas.microsoft.com/office/drawing/2014/main" id="{C21439CE-25FF-720C-6FC6-4874000D4941}"/>
                </a:ext>
              </a:extLst>
            </p:cNvPr>
            <p:cNvPicPr>
              <a:picLocks noChangeAspect="1"/>
            </p:cNvPicPr>
            <p:nvPr/>
          </p:nvPicPr>
          <p:blipFill>
            <a:blip r:embed="rId3"/>
            <a:stretch>
              <a:fillRect/>
            </a:stretch>
          </p:blipFill>
          <p:spPr>
            <a:xfrm>
              <a:off x="3587141" y="3712987"/>
              <a:ext cx="360752" cy="387637"/>
            </a:xfrm>
            <a:prstGeom prst="rect">
              <a:avLst/>
            </a:prstGeom>
          </p:spPr>
        </p:pic>
      </p:grpSp>
      <p:grpSp>
        <p:nvGrpSpPr>
          <p:cNvPr id="21" name="Group 20">
            <a:extLst>
              <a:ext uri="{FF2B5EF4-FFF2-40B4-BE49-F238E27FC236}">
                <a16:creationId xmlns:a16="http://schemas.microsoft.com/office/drawing/2014/main" id="{9B8C1988-65D2-E93E-10B3-C5E4B81CB8FB}"/>
              </a:ext>
            </a:extLst>
          </p:cNvPr>
          <p:cNvGrpSpPr/>
          <p:nvPr/>
        </p:nvGrpSpPr>
        <p:grpSpPr>
          <a:xfrm>
            <a:off x="3587141" y="4300254"/>
            <a:ext cx="4987740" cy="387637"/>
            <a:chOff x="3587141" y="4300254"/>
            <a:chExt cx="4987740" cy="387637"/>
          </a:xfrm>
        </p:grpSpPr>
        <p:sp>
          <p:nvSpPr>
            <p:cNvPr id="6" name="Content Placeholder 2">
              <a:extLst>
                <a:ext uri="{FF2B5EF4-FFF2-40B4-BE49-F238E27FC236}">
                  <a16:creationId xmlns:a16="http://schemas.microsoft.com/office/drawing/2014/main" id="{DC324333-6932-5D68-148B-51D77AFDA895}"/>
                </a:ext>
              </a:extLst>
            </p:cNvPr>
            <p:cNvSpPr txBox="1">
              <a:spLocks/>
            </p:cNvSpPr>
            <p:nvPr/>
          </p:nvSpPr>
          <p:spPr>
            <a:xfrm>
              <a:off x="4071453" y="4321266"/>
              <a:ext cx="4503428" cy="345611"/>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cs typeface="Calibri"/>
                </a:rPr>
                <a:t>Communication standards</a:t>
              </a:r>
              <a:endParaRPr lang="en-US" dirty="0">
                <a:solidFill>
                  <a:srgbClr val="043847"/>
                </a:solidFill>
              </a:endParaRPr>
            </a:p>
          </p:txBody>
        </p:sp>
        <p:pic>
          <p:nvPicPr>
            <p:cNvPr id="5" name="Picture 6" descr="Icon&#10;&#10;Description automatically generated">
              <a:extLst>
                <a:ext uri="{FF2B5EF4-FFF2-40B4-BE49-F238E27FC236}">
                  <a16:creationId xmlns:a16="http://schemas.microsoft.com/office/drawing/2014/main" id="{A9024417-DFA0-EB32-16F6-A437C0C6B100}"/>
                </a:ext>
              </a:extLst>
            </p:cNvPr>
            <p:cNvPicPr>
              <a:picLocks noChangeAspect="1"/>
            </p:cNvPicPr>
            <p:nvPr/>
          </p:nvPicPr>
          <p:blipFill>
            <a:blip r:embed="rId3"/>
            <a:stretch>
              <a:fillRect/>
            </a:stretch>
          </p:blipFill>
          <p:spPr>
            <a:xfrm>
              <a:off x="3587141" y="4300254"/>
              <a:ext cx="360752" cy="387637"/>
            </a:xfrm>
            <a:prstGeom prst="rect">
              <a:avLst/>
            </a:prstGeom>
          </p:spPr>
        </p:pic>
      </p:grpSp>
      <p:grpSp>
        <p:nvGrpSpPr>
          <p:cNvPr id="22" name="Group 21">
            <a:extLst>
              <a:ext uri="{FF2B5EF4-FFF2-40B4-BE49-F238E27FC236}">
                <a16:creationId xmlns:a16="http://schemas.microsoft.com/office/drawing/2014/main" id="{85DDD44E-99E6-8AB8-EC29-4F2030452FED}"/>
              </a:ext>
            </a:extLst>
          </p:cNvPr>
          <p:cNvGrpSpPr/>
          <p:nvPr/>
        </p:nvGrpSpPr>
        <p:grpSpPr>
          <a:xfrm>
            <a:off x="3587141" y="4886161"/>
            <a:ext cx="4987740" cy="387637"/>
            <a:chOff x="3587141" y="4886161"/>
            <a:chExt cx="4987740" cy="387637"/>
          </a:xfrm>
        </p:grpSpPr>
        <p:sp>
          <p:nvSpPr>
            <p:cNvPr id="14" name="Content Placeholder 2">
              <a:extLst>
                <a:ext uri="{FF2B5EF4-FFF2-40B4-BE49-F238E27FC236}">
                  <a16:creationId xmlns:a16="http://schemas.microsoft.com/office/drawing/2014/main" id="{5D5A2899-63BB-C8A3-C853-39739A26A3F0}"/>
                </a:ext>
              </a:extLst>
            </p:cNvPr>
            <p:cNvSpPr txBox="1">
              <a:spLocks/>
            </p:cNvSpPr>
            <p:nvPr/>
          </p:nvSpPr>
          <p:spPr>
            <a:xfrm>
              <a:off x="4071453" y="4909206"/>
              <a:ext cx="4503428" cy="345611"/>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ea typeface="+mn-lt"/>
                  <a:cs typeface="+mn-lt"/>
                </a:rPr>
                <a:t>Define success</a:t>
              </a:r>
              <a:endParaRPr lang="en-US" dirty="0">
                <a:solidFill>
                  <a:srgbClr val="043847"/>
                </a:solidFill>
              </a:endParaRPr>
            </a:p>
          </p:txBody>
        </p:sp>
        <p:pic>
          <p:nvPicPr>
            <p:cNvPr id="7" name="Picture 6" descr="Icon&#10;&#10;Description automatically generated">
              <a:extLst>
                <a:ext uri="{FF2B5EF4-FFF2-40B4-BE49-F238E27FC236}">
                  <a16:creationId xmlns:a16="http://schemas.microsoft.com/office/drawing/2014/main" id="{AB5F0D74-0512-DE0B-026B-8A53A12BF6DC}"/>
                </a:ext>
              </a:extLst>
            </p:cNvPr>
            <p:cNvPicPr>
              <a:picLocks noChangeAspect="1"/>
            </p:cNvPicPr>
            <p:nvPr/>
          </p:nvPicPr>
          <p:blipFill>
            <a:blip r:embed="rId3"/>
            <a:stretch>
              <a:fillRect/>
            </a:stretch>
          </p:blipFill>
          <p:spPr>
            <a:xfrm>
              <a:off x="3587141" y="4886161"/>
              <a:ext cx="360752" cy="387637"/>
            </a:xfrm>
            <a:prstGeom prst="rect">
              <a:avLst/>
            </a:prstGeom>
          </p:spPr>
        </p:pic>
      </p:grpSp>
    </p:spTree>
    <p:extLst>
      <p:ext uri="{BB962C8B-B14F-4D97-AF65-F5344CB8AC3E}">
        <p14:creationId xmlns:p14="http://schemas.microsoft.com/office/powerpoint/2010/main" val="417495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hand holding a tablet&#10;&#10;Description automatically generated">
            <a:extLst>
              <a:ext uri="{FF2B5EF4-FFF2-40B4-BE49-F238E27FC236}">
                <a16:creationId xmlns:a16="http://schemas.microsoft.com/office/drawing/2014/main" id="{781DD714-20E9-7925-25C8-4746B5EE0B55}"/>
              </a:ext>
            </a:extLst>
          </p:cNvPr>
          <p:cNvPicPr>
            <a:picLocks noChangeAspect="1"/>
          </p:cNvPicPr>
          <p:nvPr/>
        </p:nvPicPr>
        <p:blipFill rotWithShape="1">
          <a:blip r:embed="rId2"/>
          <a:srcRect l="6786" t="217" b="-358"/>
          <a:stretch/>
        </p:blipFill>
        <p:spPr>
          <a:xfrm>
            <a:off x="-127705" y="1721"/>
            <a:ext cx="3102937" cy="6903227"/>
          </a:xfrm>
          <a:prstGeom prst="rect">
            <a:avLst/>
          </a:prstGeom>
        </p:spPr>
      </p:pic>
      <p:sp>
        <p:nvSpPr>
          <p:cNvPr id="2" name="Title 1">
            <a:extLst>
              <a:ext uri="{FF2B5EF4-FFF2-40B4-BE49-F238E27FC236}">
                <a16:creationId xmlns:a16="http://schemas.microsoft.com/office/drawing/2014/main" id="{4317AB86-5FAC-7D8A-1860-0B36470D978F}"/>
              </a:ext>
            </a:extLst>
          </p:cNvPr>
          <p:cNvSpPr>
            <a:spLocks noGrp="1"/>
          </p:cNvSpPr>
          <p:nvPr>
            <p:ph type="title"/>
          </p:nvPr>
        </p:nvSpPr>
        <p:spPr>
          <a:xfrm>
            <a:off x="3232383" y="1205640"/>
            <a:ext cx="5795336" cy="571500"/>
          </a:xfrm>
        </p:spPr>
        <p:txBody>
          <a:bodyPr>
            <a:noAutofit/>
          </a:bodyPr>
          <a:lstStyle/>
          <a:p>
            <a:pPr algn="l"/>
            <a:r>
              <a:rPr lang="en-US" sz="3200" b="1" dirty="0">
                <a:solidFill>
                  <a:srgbClr val="007394"/>
                </a:solidFill>
                <a:latin typeface="Montserrat"/>
                <a:cs typeface="Calibri"/>
              </a:rPr>
              <a:t>Best practices to manage remote talent-</a:t>
            </a:r>
            <a:endParaRPr lang="en-US" sz="3200" b="1" dirty="0">
              <a:solidFill>
                <a:srgbClr val="009CDF"/>
              </a:solidFill>
              <a:latin typeface="Montserrat"/>
              <a:cs typeface="Calibri"/>
            </a:endParaRPr>
          </a:p>
        </p:txBody>
      </p:sp>
      <p:sp>
        <p:nvSpPr>
          <p:cNvPr id="13" name="TextBox 10">
            <a:extLst>
              <a:ext uri="{FF2B5EF4-FFF2-40B4-BE49-F238E27FC236}">
                <a16:creationId xmlns:a16="http://schemas.microsoft.com/office/drawing/2014/main" id="{25236323-2B37-9C60-E57F-1C453EC52930}"/>
              </a:ext>
            </a:extLst>
          </p:cNvPr>
          <p:cNvSpPr txBox="1"/>
          <p:nvPr/>
        </p:nvSpPr>
        <p:spPr>
          <a:xfrm>
            <a:off x="84675" y="6176215"/>
            <a:ext cx="3431103" cy="153568"/>
          </a:xfrm>
          <a:prstGeom prst="rect">
            <a:avLst/>
          </a:prstGeom>
        </p:spPr>
        <p:txBody>
          <a:bodyPr wrap="square" lIns="0" tIns="0" rIns="0" bIns="0" rtlCol="0" anchor="t">
            <a:spAutoFit/>
          </a:bodyPr>
          <a:lstStyle/>
          <a:p>
            <a:pPr>
              <a:lnSpc>
                <a:spcPts val="1260"/>
              </a:lnSpc>
            </a:pPr>
            <a:r>
              <a:rPr lang="en-US" sz="900">
                <a:solidFill>
                  <a:schemeClr val="bg1"/>
                </a:solidFill>
                <a:latin typeface="Montserrat"/>
              </a:rPr>
              <a:t>© 2024 WORKBETTERNOW. All Rights Reserved.  ​</a:t>
            </a:r>
          </a:p>
        </p:txBody>
      </p:sp>
      <p:grpSp>
        <p:nvGrpSpPr>
          <p:cNvPr id="5" name="Group 4">
            <a:extLst>
              <a:ext uri="{FF2B5EF4-FFF2-40B4-BE49-F238E27FC236}">
                <a16:creationId xmlns:a16="http://schemas.microsoft.com/office/drawing/2014/main" id="{897FFC88-65B4-EEF8-827F-59AEEA1DE3F5}"/>
              </a:ext>
            </a:extLst>
          </p:cNvPr>
          <p:cNvGrpSpPr/>
          <p:nvPr/>
        </p:nvGrpSpPr>
        <p:grpSpPr>
          <a:xfrm>
            <a:off x="3338007" y="2403414"/>
            <a:ext cx="5689711" cy="389628"/>
            <a:chOff x="3338007" y="2403414"/>
            <a:chExt cx="5689711" cy="389628"/>
          </a:xfrm>
        </p:grpSpPr>
        <p:sp>
          <p:nvSpPr>
            <p:cNvPr id="19" name="Content Placeholder 2">
              <a:extLst>
                <a:ext uri="{FF2B5EF4-FFF2-40B4-BE49-F238E27FC236}">
                  <a16:creationId xmlns:a16="http://schemas.microsoft.com/office/drawing/2014/main" id="{C042D564-6E87-20E7-9DBD-51CBF2DE79F8}"/>
                </a:ext>
              </a:extLst>
            </p:cNvPr>
            <p:cNvSpPr txBox="1">
              <a:spLocks/>
            </p:cNvSpPr>
            <p:nvPr/>
          </p:nvSpPr>
          <p:spPr>
            <a:xfrm>
              <a:off x="3875558" y="2435944"/>
              <a:ext cx="5152160" cy="357098"/>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cs typeface="Calibri"/>
                </a:rPr>
                <a:t>Access to data </a:t>
              </a:r>
            </a:p>
          </p:txBody>
        </p:sp>
        <p:pic>
          <p:nvPicPr>
            <p:cNvPr id="10" name="Picture 6" descr="Icon&#10;&#10;Description automatically generated">
              <a:extLst>
                <a:ext uri="{FF2B5EF4-FFF2-40B4-BE49-F238E27FC236}">
                  <a16:creationId xmlns:a16="http://schemas.microsoft.com/office/drawing/2014/main" id="{6A0BDE5D-DB8C-47AE-7FE6-22439633E98B}"/>
                </a:ext>
              </a:extLst>
            </p:cNvPr>
            <p:cNvPicPr>
              <a:picLocks noChangeAspect="1"/>
            </p:cNvPicPr>
            <p:nvPr/>
          </p:nvPicPr>
          <p:blipFill>
            <a:blip r:embed="rId3"/>
            <a:stretch>
              <a:fillRect/>
            </a:stretch>
          </p:blipFill>
          <p:spPr>
            <a:xfrm>
              <a:off x="3338007" y="2403414"/>
              <a:ext cx="372622" cy="357098"/>
            </a:xfrm>
            <a:prstGeom prst="rect">
              <a:avLst/>
            </a:prstGeom>
          </p:spPr>
        </p:pic>
      </p:grpSp>
      <p:grpSp>
        <p:nvGrpSpPr>
          <p:cNvPr id="7" name="Group 6">
            <a:extLst>
              <a:ext uri="{FF2B5EF4-FFF2-40B4-BE49-F238E27FC236}">
                <a16:creationId xmlns:a16="http://schemas.microsoft.com/office/drawing/2014/main" id="{E8A4B45C-650F-4210-8548-4F270DF635D2}"/>
              </a:ext>
            </a:extLst>
          </p:cNvPr>
          <p:cNvGrpSpPr/>
          <p:nvPr/>
        </p:nvGrpSpPr>
        <p:grpSpPr>
          <a:xfrm>
            <a:off x="3338006" y="3144280"/>
            <a:ext cx="5689712" cy="1613454"/>
            <a:chOff x="3338006" y="3144280"/>
            <a:chExt cx="5689712" cy="1613454"/>
          </a:xfrm>
        </p:grpSpPr>
        <p:sp>
          <p:nvSpPr>
            <p:cNvPr id="8" name="Content Placeholder 2">
              <a:extLst>
                <a:ext uri="{FF2B5EF4-FFF2-40B4-BE49-F238E27FC236}">
                  <a16:creationId xmlns:a16="http://schemas.microsoft.com/office/drawing/2014/main" id="{5FA534D2-7C96-5038-C3F2-99CA19B696DB}"/>
                </a:ext>
              </a:extLst>
            </p:cNvPr>
            <p:cNvSpPr txBox="1">
              <a:spLocks/>
            </p:cNvSpPr>
            <p:nvPr/>
          </p:nvSpPr>
          <p:spPr>
            <a:xfrm>
              <a:off x="3875558" y="3144280"/>
              <a:ext cx="5152160" cy="1613454"/>
            </a:xfrm>
            <a:prstGeom prst="rect">
              <a:avLst/>
            </a:prstGeom>
          </p:spPr>
          <p:txBody>
            <a:bodyPr vert="horz" lIns="45720" tIns="22860" rIns="45720" bIns="2286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n-US" sz="1600" dirty="0">
                  <a:solidFill>
                    <a:srgbClr val="043847"/>
                  </a:solidFill>
                  <a:latin typeface="Montserrat"/>
                  <a:cs typeface="Calibri"/>
                </a:rPr>
                <a:t>Implement collaborative and cloud-based software:</a:t>
              </a:r>
              <a:endParaRPr lang="en-US" sz="1600" dirty="0">
                <a:solidFill>
                  <a:srgbClr val="043847"/>
                </a:solidFill>
                <a:cs typeface="Calibri"/>
              </a:endParaRPr>
            </a:p>
            <a:p>
              <a:pPr marL="285750" indent="-285750">
                <a:lnSpc>
                  <a:spcPct val="150000"/>
                </a:lnSpc>
                <a:buFont typeface="Arial"/>
                <a:buChar char="•"/>
              </a:pPr>
              <a:r>
                <a:rPr lang="en-US" sz="1600" dirty="0">
                  <a:solidFill>
                    <a:srgbClr val="043847"/>
                  </a:solidFill>
                  <a:latin typeface="Montserrat"/>
                  <a:cs typeface="Arial"/>
                </a:rPr>
                <a:t>Utilize platforms like Google Suite, Office 365/OneDrive</a:t>
              </a:r>
            </a:p>
            <a:p>
              <a:pPr marL="0" indent="0">
                <a:buNone/>
              </a:pPr>
              <a:endParaRPr lang="en-US" sz="1600" b="1" dirty="0">
                <a:solidFill>
                  <a:srgbClr val="007394"/>
                </a:solidFill>
                <a:latin typeface="Montserrat"/>
                <a:cs typeface="Calibri"/>
              </a:endParaRPr>
            </a:p>
          </p:txBody>
        </p:sp>
        <p:pic>
          <p:nvPicPr>
            <p:cNvPr id="12" name="Picture 6" descr="Icon&#10;&#10;Description automatically generated">
              <a:extLst>
                <a:ext uri="{FF2B5EF4-FFF2-40B4-BE49-F238E27FC236}">
                  <a16:creationId xmlns:a16="http://schemas.microsoft.com/office/drawing/2014/main" id="{9246C4F1-44CF-C29A-443B-E03AC8A8BFC6}"/>
                </a:ext>
              </a:extLst>
            </p:cNvPr>
            <p:cNvPicPr>
              <a:picLocks noChangeAspect="1"/>
            </p:cNvPicPr>
            <p:nvPr/>
          </p:nvPicPr>
          <p:blipFill>
            <a:blip r:embed="rId3"/>
            <a:stretch>
              <a:fillRect/>
            </a:stretch>
          </p:blipFill>
          <p:spPr>
            <a:xfrm>
              <a:off x="3338006" y="3186461"/>
              <a:ext cx="372622" cy="357098"/>
            </a:xfrm>
            <a:prstGeom prst="rect">
              <a:avLst/>
            </a:prstGeom>
          </p:spPr>
        </p:pic>
      </p:grpSp>
      <p:grpSp>
        <p:nvGrpSpPr>
          <p:cNvPr id="9" name="Group 8">
            <a:extLst>
              <a:ext uri="{FF2B5EF4-FFF2-40B4-BE49-F238E27FC236}">
                <a16:creationId xmlns:a16="http://schemas.microsoft.com/office/drawing/2014/main" id="{FDBA43A9-DB54-D449-D177-2E1C0043FD86}"/>
              </a:ext>
            </a:extLst>
          </p:cNvPr>
          <p:cNvGrpSpPr/>
          <p:nvPr/>
        </p:nvGrpSpPr>
        <p:grpSpPr>
          <a:xfrm>
            <a:off x="3338005" y="5012772"/>
            <a:ext cx="5689713" cy="375386"/>
            <a:chOff x="3338005" y="5012772"/>
            <a:chExt cx="5689713" cy="375386"/>
          </a:xfrm>
        </p:grpSpPr>
        <p:sp>
          <p:nvSpPr>
            <p:cNvPr id="6" name="Content Placeholder 2">
              <a:extLst>
                <a:ext uri="{FF2B5EF4-FFF2-40B4-BE49-F238E27FC236}">
                  <a16:creationId xmlns:a16="http://schemas.microsoft.com/office/drawing/2014/main" id="{DC324333-6932-5D68-148B-51D77AFDA895}"/>
                </a:ext>
              </a:extLst>
            </p:cNvPr>
            <p:cNvSpPr txBox="1">
              <a:spLocks/>
            </p:cNvSpPr>
            <p:nvPr/>
          </p:nvSpPr>
          <p:spPr>
            <a:xfrm>
              <a:off x="3875558" y="5031060"/>
              <a:ext cx="5152160" cy="357098"/>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ea typeface="+mn-lt"/>
                  <a:cs typeface="+mn-lt"/>
                </a:rPr>
                <a:t>Security </a:t>
              </a:r>
              <a:endParaRPr lang="en-US" sz="1600" dirty="0">
                <a:solidFill>
                  <a:srgbClr val="043847"/>
                </a:solidFill>
                <a:latin typeface="Montserrat"/>
              </a:endParaRPr>
            </a:p>
          </p:txBody>
        </p:sp>
        <p:pic>
          <p:nvPicPr>
            <p:cNvPr id="14" name="Picture 6" descr="Icon&#10;&#10;Description automatically generated">
              <a:extLst>
                <a:ext uri="{FF2B5EF4-FFF2-40B4-BE49-F238E27FC236}">
                  <a16:creationId xmlns:a16="http://schemas.microsoft.com/office/drawing/2014/main" id="{C7050196-C03E-088F-9F47-76378070D811}"/>
                </a:ext>
              </a:extLst>
            </p:cNvPr>
            <p:cNvPicPr>
              <a:picLocks noChangeAspect="1"/>
            </p:cNvPicPr>
            <p:nvPr/>
          </p:nvPicPr>
          <p:blipFill>
            <a:blip r:embed="rId3"/>
            <a:stretch>
              <a:fillRect/>
            </a:stretch>
          </p:blipFill>
          <p:spPr>
            <a:xfrm>
              <a:off x="3338005" y="5012772"/>
              <a:ext cx="372622" cy="357098"/>
            </a:xfrm>
            <a:prstGeom prst="rect">
              <a:avLst/>
            </a:prstGeom>
          </p:spPr>
        </p:pic>
      </p:grpSp>
      <p:sp>
        <p:nvSpPr>
          <p:cNvPr id="3" name="TextBox 2">
            <a:extLst>
              <a:ext uri="{FF2B5EF4-FFF2-40B4-BE49-F238E27FC236}">
                <a16:creationId xmlns:a16="http://schemas.microsoft.com/office/drawing/2014/main" id="{8F659B93-A411-DAB1-1617-38811E109F3C}"/>
              </a:ext>
            </a:extLst>
          </p:cNvPr>
          <p:cNvSpPr txBox="1"/>
          <p:nvPr/>
        </p:nvSpPr>
        <p:spPr>
          <a:xfrm>
            <a:off x="6260653" y="1484752"/>
            <a:ext cx="20332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7394"/>
                </a:solidFill>
                <a:latin typeface="Montserrat"/>
              </a:rPr>
              <a:t> </a:t>
            </a:r>
            <a:r>
              <a:rPr lang="en-US" sz="3200" b="1" dirty="0">
                <a:solidFill>
                  <a:srgbClr val="009CDF"/>
                </a:solidFill>
                <a:latin typeface="Montserrat"/>
              </a:rPr>
              <a:t>Tools</a:t>
            </a:r>
            <a:endParaRPr lang="en-US" dirty="0"/>
          </a:p>
        </p:txBody>
      </p:sp>
      <p:sp>
        <p:nvSpPr>
          <p:cNvPr id="4" name="Slide Number Placeholder 7">
            <a:extLst>
              <a:ext uri="{FF2B5EF4-FFF2-40B4-BE49-F238E27FC236}">
                <a16:creationId xmlns:a16="http://schemas.microsoft.com/office/drawing/2014/main" id="{9C6D3DBC-7123-D758-0273-96AE86621CFC}"/>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22</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24569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up of wooden blocks connected to a blue background&#10;&#10;Description automatically generated">
            <a:extLst>
              <a:ext uri="{FF2B5EF4-FFF2-40B4-BE49-F238E27FC236}">
                <a16:creationId xmlns:a16="http://schemas.microsoft.com/office/drawing/2014/main" id="{65F70A59-64BD-E0D5-86B6-55A997298C61}"/>
              </a:ext>
            </a:extLst>
          </p:cNvPr>
          <p:cNvPicPr>
            <a:picLocks noChangeAspect="1"/>
          </p:cNvPicPr>
          <p:nvPr/>
        </p:nvPicPr>
        <p:blipFill rotWithShape="1">
          <a:blip r:embed="rId2"/>
          <a:srcRect l="26709" r="-544" b="-133"/>
          <a:stretch/>
        </p:blipFill>
        <p:spPr>
          <a:xfrm>
            <a:off x="7472" y="1814"/>
            <a:ext cx="3022857" cy="6849342"/>
          </a:xfrm>
          <a:prstGeom prst="rect">
            <a:avLst/>
          </a:prstGeom>
        </p:spPr>
      </p:pic>
      <p:sp>
        <p:nvSpPr>
          <p:cNvPr id="2" name="Title 1">
            <a:extLst>
              <a:ext uri="{FF2B5EF4-FFF2-40B4-BE49-F238E27FC236}">
                <a16:creationId xmlns:a16="http://schemas.microsoft.com/office/drawing/2014/main" id="{4317AB86-5FAC-7D8A-1860-0B36470D978F}"/>
              </a:ext>
            </a:extLst>
          </p:cNvPr>
          <p:cNvSpPr>
            <a:spLocks noGrp="1"/>
          </p:cNvSpPr>
          <p:nvPr>
            <p:ph type="title"/>
          </p:nvPr>
        </p:nvSpPr>
        <p:spPr>
          <a:xfrm>
            <a:off x="3193649" y="639010"/>
            <a:ext cx="6878257" cy="571500"/>
          </a:xfrm>
        </p:spPr>
        <p:txBody>
          <a:bodyPr>
            <a:noAutofit/>
          </a:bodyPr>
          <a:lstStyle/>
          <a:p>
            <a:pPr algn="l"/>
            <a:r>
              <a:rPr lang="en-US" sz="2800" b="1">
                <a:solidFill>
                  <a:srgbClr val="007394"/>
                </a:solidFill>
                <a:latin typeface="Montserrat"/>
                <a:cs typeface="Calibri"/>
              </a:rPr>
              <a:t>Best practices to manage remote talent- </a:t>
            </a:r>
            <a:endParaRPr lang="en-US" sz="2800" b="1">
              <a:solidFill>
                <a:srgbClr val="009CDF"/>
              </a:solidFill>
              <a:latin typeface="Montserrat"/>
              <a:cs typeface="Calibri"/>
            </a:endParaRPr>
          </a:p>
        </p:txBody>
      </p:sp>
      <p:sp>
        <p:nvSpPr>
          <p:cNvPr id="13" name="TextBox 10">
            <a:extLst>
              <a:ext uri="{FF2B5EF4-FFF2-40B4-BE49-F238E27FC236}">
                <a16:creationId xmlns:a16="http://schemas.microsoft.com/office/drawing/2014/main" id="{25236323-2B37-9C60-E57F-1C453EC52930}"/>
              </a:ext>
            </a:extLst>
          </p:cNvPr>
          <p:cNvSpPr txBox="1"/>
          <p:nvPr/>
        </p:nvSpPr>
        <p:spPr>
          <a:xfrm>
            <a:off x="222688" y="6192711"/>
            <a:ext cx="3431103" cy="153568"/>
          </a:xfrm>
          <a:prstGeom prst="rect">
            <a:avLst/>
          </a:prstGeom>
        </p:spPr>
        <p:txBody>
          <a:bodyPr wrap="square" lIns="0" tIns="0" rIns="0" bIns="0" rtlCol="0" anchor="t">
            <a:spAutoFit/>
          </a:bodyPr>
          <a:lstStyle/>
          <a:p>
            <a:pPr>
              <a:lnSpc>
                <a:spcPts val="1260"/>
              </a:lnSpc>
            </a:pPr>
            <a:r>
              <a:rPr lang="en-US" sz="900">
                <a:solidFill>
                  <a:srgbClr val="FFFFFF"/>
                </a:solidFill>
                <a:latin typeface="Montserrat"/>
              </a:rPr>
              <a:t>© 2024 WORKBETTERNOW. All Rights Reserved.  ​</a:t>
            </a:r>
          </a:p>
        </p:txBody>
      </p:sp>
      <p:grpSp>
        <p:nvGrpSpPr>
          <p:cNvPr id="5" name="Group 4">
            <a:extLst>
              <a:ext uri="{FF2B5EF4-FFF2-40B4-BE49-F238E27FC236}">
                <a16:creationId xmlns:a16="http://schemas.microsoft.com/office/drawing/2014/main" id="{502B250C-1E98-CF60-D174-40B1CF6AA5B6}"/>
              </a:ext>
            </a:extLst>
          </p:cNvPr>
          <p:cNvGrpSpPr/>
          <p:nvPr/>
        </p:nvGrpSpPr>
        <p:grpSpPr>
          <a:xfrm>
            <a:off x="3383372" y="1946505"/>
            <a:ext cx="5528039" cy="1339083"/>
            <a:chOff x="3383372" y="1946505"/>
            <a:chExt cx="5528039" cy="1339083"/>
          </a:xfrm>
        </p:grpSpPr>
        <p:sp>
          <p:nvSpPr>
            <p:cNvPr id="8" name="Content Placeholder 2">
              <a:extLst>
                <a:ext uri="{FF2B5EF4-FFF2-40B4-BE49-F238E27FC236}">
                  <a16:creationId xmlns:a16="http://schemas.microsoft.com/office/drawing/2014/main" id="{5FA534D2-7C96-5038-C3F2-99CA19B696DB}"/>
                </a:ext>
              </a:extLst>
            </p:cNvPr>
            <p:cNvSpPr txBox="1">
              <a:spLocks/>
            </p:cNvSpPr>
            <p:nvPr/>
          </p:nvSpPr>
          <p:spPr>
            <a:xfrm>
              <a:off x="4097655" y="2298971"/>
              <a:ext cx="4813756" cy="986617"/>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r>
                <a:rPr lang="en-US" sz="1600" dirty="0">
                  <a:solidFill>
                    <a:srgbClr val="043847"/>
                  </a:solidFill>
                  <a:latin typeface="Montserrat"/>
                  <a:ea typeface="+mn-lt"/>
                  <a:cs typeface="+mn-lt"/>
                </a:rPr>
                <a:t>Regular 1-on-1 calls</a:t>
              </a:r>
              <a:endParaRPr lang="en-US" sz="1600" dirty="0">
                <a:solidFill>
                  <a:srgbClr val="043847"/>
                </a:solidFill>
                <a:cs typeface="Calibri"/>
              </a:endParaRPr>
            </a:p>
            <a:p>
              <a:pPr marL="285750" indent="-285750"/>
              <a:r>
                <a:rPr lang="en-US" sz="1600" dirty="0">
                  <a:solidFill>
                    <a:srgbClr val="043847"/>
                  </a:solidFill>
                  <a:latin typeface="Montserrat"/>
                  <a:ea typeface="+mn-lt"/>
                  <a:cs typeface="+mn-lt"/>
                </a:rPr>
                <a:t>Departmental meetings</a:t>
              </a:r>
              <a:endParaRPr lang="en-US" sz="1600" dirty="0">
                <a:solidFill>
                  <a:srgbClr val="043847"/>
                </a:solidFill>
                <a:latin typeface="Montserrat"/>
                <a:cs typeface="Calibri"/>
              </a:endParaRPr>
            </a:p>
            <a:p>
              <a:pPr marL="285750" indent="-285750"/>
              <a:r>
                <a:rPr lang="en-US" sz="1600" dirty="0">
                  <a:solidFill>
                    <a:srgbClr val="043847"/>
                  </a:solidFill>
                  <a:latin typeface="Montserrat"/>
                  <a:cs typeface="Calibri"/>
                </a:rPr>
                <a:t>Company-wide calls</a:t>
              </a:r>
            </a:p>
            <a:p>
              <a:pPr marL="285750" indent="-285750"/>
              <a:endParaRPr lang="en-US" sz="1600" b="1" dirty="0">
                <a:solidFill>
                  <a:srgbClr val="043847"/>
                </a:solidFill>
                <a:latin typeface="Montserrat"/>
                <a:cs typeface="Calibri"/>
              </a:endParaRPr>
            </a:p>
            <a:p>
              <a:pPr marL="285750" indent="-285750"/>
              <a:endParaRPr lang="en-US" sz="1600" b="1" dirty="0">
                <a:solidFill>
                  <a:srgbClr val="043847"/>
                </a:solidFill>
                <a:latin typeface="Montserrat"/>
                <a:cs typeface="Calibri"/>
              </a:endParaRPr>
            </a:p>
          </p:txBody>
        </p:sp>
        <p:sp>
          <p:nvSpPr>
            <p:cNvPr id="19" name="Content Placeholder 2">
              <a:extLst>
                <a:ext uri="{FF2B5EF4-FFF2-40B4-BE49-F238E27FC236}">
                  <a16:creationId xmlns:a16="http://schemas.microsoft.com/office/drawing/2014/main" id="{C042D564-6E87-20E7-9DBD-51CBF2DE79F8}"/>
                </a:ext>
              </a:extLst>
            </p:cNvPr>
            <p:cNvSpPr txBox="1">
              <a:spLocks/>
            </p:cNvSpPr>
            <p:nvPr/>
          </p:nvSpPr>
          <p:spPr>
            <a:xfrm>
              <a:off x="3895120" y="1970524"/>
              <a:ext cx="5016290" cy="345611"/>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ea typeface="+mn-lt"/>
                  <a:cs typeface="+mn-lt"/>
                </a:rPr>
                <a:t>Establish consistent communication:</a:t>
              </a:r>
              <a:endParaRPr lang="en-US" dirty="0">
                <a:solidFill>
                  <a:srgbClr val="043847"/>
                </a:solidFill>
                <a:latin typeface="Calibri"/>
                <a:ea typeface="+mn-lt"/>
                <a:cs typeface="+mn-lt"/>
              </a:endParaRPr>
            </a:p>
            <a:p>
              <a:pPr marL="0" indent="0">
                <a:buNone/>
              </a:pPr>
              <a:endParaRPr lang="en-US" sz="1600" dirty="0">
                <a:solidFill>
                  <a:srgbClr val="043847"/>
                </a:solidFill>
                <a:latin typeface="Montserrat"/>
                <a:cs typeface="Calibri"/>
              </a:endParaRPr>
            </a:p>
          </p:txBody>
        </p:sp>
        <p:pic>
          <p:nvPicPr>
            <p:cNvPr id="18" name="Picture 6" descr="Icon&#10;&#10;Description automatically generated">
              <a:extLst>
                <a:ext uri="{FF2B5EF4-FFF2-40B4-BE49-F238E27FC236}">
                  <a16:creationId xmlns:a16="http://schemas.microsoft.com/office/drawing/2014/main" id="{D31E8624-A5EE-E0B3-7BBD-FC1F3C9795A6}"/>
                </a:ext>
              </a:extLst>
            </p:cNvPr>
            <p:cNvPicPr>
              <a:picLocks noChangeAspect="1"/>
            </p:cNvPicPr>
            <p:nvPr/>
          </p:nvPicPr>
          <p:blipFill>
            <a:blip r:embed="rId3"/>
            <a:stretch>
              <a:fillRect/>
            </a:stretch>
          </p:blipFill>
          <p:spPr>
            <a:xfrm>
              <a:off x="3383372" y="1946505"/>
              <a:ext cx="360752" cy="345611"/>
            </a:xfrm>
            <a:prstGeom prst="rect">
              <a:avLst/>
            </a:prstGeom>
          </p:spPr>
        </p:pic>
      </p:grpSp>
      <p:grpSp>
        <p:nvGrpSpPr>
          <p:cNvPr id="6" name="Group 5">
            <a:extLst>
              <a:ext uri="{FF2B5EF4-FFF2-40B4-BE49-F238E27FC236}">
                <a16:creationId xmlns:a16="http://schemas.microsoft.com/office/drawing/2014/main" id="{251A949A-A943-E7E1-2928-CF77C4233540}"/>
              </a:ext>
            </a:extLst>
          </p:cNvPr>
          <p:cNvGrpSpPr/>
          <p:nvPr/>
        </p:nvGrpSpPr>
        <p:grpSpPr>
          <a:xfrm>
            <a:off x="3382950" y="3430879"/>
            <a:ext cx="5528038" cy="375014"/>
            <a:chOff x="3383372" y="3374177"/>
            <a:chExt cx="5528038" cy="375014"/>
          </a:xfrm>
        </p:grpSpPr>
        <p:sp>
          <p:nvSpPr>
            <p:cNvPr id="10" name="Content Placeholder 2">
              <a:extLst>
                <a:ext uri="{FF2B5EF4-FFF2-40B4-BE49-F238E27FC236}">
                  <a16:creationId xmlns:a16="http://schemas.microsoft.com/office/drawing/2014/main" id="{061A18D2-F14E-227C-0792-6F5761DCED96}"/>
                </a:ext>
              </a:extLst>
            </p:cNvPr>
            <p:cNvSpPr txBox="1">
              <a:spLocks/>
            </p:cNvSpPr>
            <p:nvPr/>
          </p:nvSpPr>
          <p:spPr>
            <a:xfrm>
              <a:off x="3895703" y="3403580"/>
              <a:ext cx="5015707" cy="345611"/>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ea typeface="+mn-lt"/>
                  <a:cs typeface="+mn-lt"/>
                </a:rPr>
                <a:t>Emphasize video (over voice) communication</a:t>
              </a:r>
              <a:endParaRPr lang="en-US" dirty="0">
                <a:solidFill>
                  <a:srgbClr val="043847"/>
                </a:solidFill>
                <a:cs typeface="Calibri"/>
              </a:endParaRPr>
            </a:p>
          </p:txBody>
        </p:sp>
        <p:pic>
          <p:nvPicPr>
            <p:cNvPr id="20" name="Picture 6" descr="Icon&#10;&#10;Description automatically generated">
              <a:extLst>
                <a:ext uri="{FF2B5EF4-FFF2-40B4-BE49-F238E27FC236}">
                  <a16:creationId xmlns:a16="http://schemas.microsoft.com/office/drawing/2014/main" id="{E4E293FE-2FE0-9CFA-B3A7-1535C65F67E6}"/>
                </a:ext>
              </a:extLst>
            </p:cNvPr>
            <p:cNvPicPr>
              <a:picLocks noChangeAspect="1"/>
            </p:cNvPicPr>
            <p:nvPr/>
          </p:nvPicPr>
          <p:blipFill>
            <a:blip r:embed="rId3"/>
            <a:stretch>
              <a:fillRect/>
            </a:stretch>
          </p:blipFill>
          <p:spPr>
            <a:xfrm>
              <a:off x="3383372" y="3374177"/>
              <a:ext cx="360752" cy="345611"/>
            </a:xfrm>
            <a:prstGeom prst="rect">
              <a:avLst/>
            </a:prstGeom>
          </p:spPr>
        </p:pic>
      </p:grpSp>
      <p:grpSp>
        <p:nvGrpSpPr>
          <p:cNvPr id="7" name="Group 6">
            <a:extLst>
              <a:ext uri="{FF2B5EF4-FFF2-40B4-BE49-F238E27FC236}">
                <a16:creationId xmlns:a16="http://schemas.microsoft.com/office/drawing/2014/main" id="{20E81CFA-48C2-46A2-62C3-59AE79E3E4E1}"/>
              </a:ext>
            </a:extLst>
          </p:cNvPr>
          <p:cNvGrpSpPr/>
          <p:nvPr/>
        </p:nvGrpSpPr>
        <p:grpSpPr>
          <a:xfrm>
            <a:off x="3382950" y="4129890"/>
            <a:ext cx="5526924" cy="384724"/>
            <a:chOff x="3384064" y="4084041"/>
            <a:chExt cx="5526924" cy="384724"/>
          </a:xfrm>
        </p:grpSpPr>
        <p:sp>
          <p:nvSpPr>
            <p:cNvPr id="14" name="Content Placeholder 2">
              <a:extLst>
                <a:ext uri="{FF2B5EF4-FFF2-40B4-BE49-F238E27FC236}">
                  <a16:creationId xmlns:a16="http://schemas.microsoft.com/office/drawing/2014/main" id="{5D5A2899-63BB-C8A3-C853-39739A26A3F0}"/>
                </a:ext>
              </a:extLst>
            </p:cNvPr>
            <p:cNvSpPr txBox="1">
              <a:spLocks/>
            </p:cNvSpPr>
            <p:nvPr/>
          </p:nvSpPr>
          <p:spPr>
            <a:xfrm>
              <a:off x="3895281" y="4123576"/>
              <a:ext cx="5015707" cy="345189"/>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ea typeface="+mn-lt"/>
                  <a:cs typeface="+mn-lt"/>
                </a:rPr>
                <a:t>Remember there is no water cooler</a:t>
              </a:r>
              <a:endParaRPr lang="en-US" dirty="0">
                <a:solidFill>
                  <a:srgbClr val="043847"/>
                </a:solidFill>
                <a:cs typeface="Calibri"/>
              </a:endParaRPr>
            </a:p>
          </p:txBody>
        </p:sp>
        <p:pic>
          <p:nvPicPr>
            <p:cNvPr id="21" name="Picture 6" descr="Icon&#10;&#10;Description automatically generated">
              <a:extLst>
                <a:ext uri="{FF2B5EF4-FFF2-40B4-BE49-F238E27FC236}">
                  <a16:creationId xmlns:a16="http://schemas.microsoft.com/office/drawing/2014/main" id="{CEB1CA55-7DDC-E925-16CD-721B516ED56D}"/>
                </a:ext>
              </a:extLst>
            </p:cNvPr>
            <p:cNvPicPr>
              <a:picLocks noChangeAspect="1"/>
            </p:cNvPicPr>
            <p:nvPr/>
          </p:nvPicPr>
          <p:blipFill>
            <a:blip r:embed="rId3"/>
            <a:stretch>
              <a:fillRect/>
            </a:stretch>
          </p:blipFill>
          <p:spPr>
            <a:xfrm>
              <a:off x="3384064" y="4084041"/>
              <a:ext cx="374440" cy="345188"/>
            </a:xfrm>
            <a:prstGeom prst="rect">
              <a:avLst/>
            </a:prstGeom>
          </p:spPr>
        </p:pic>
      </p:grpSp>
      <p:grpSp>
        <p:nvGrpSpPr>
          <p:cNvPr id="9" name="Group 8">
            <a:extLst>
              <a:ext uri="{FF2B5EF4-FFF2-40B4-BE49-F238E27FC236}">
                <a16:creationId xmlns:a16="http://schemas.microsoft.com/office/drawing/2014/main" id="{4116F341-78E0-3504-39AA-A599D56B56CF}"/>
              </a:ext>
            </a:extLst>
          </p:cNvPr>
          <p:cNvGrpSpPr/>
          <p:nvPr/>
        </p:nvGrpSpPr>
        <p:grpSpPr>
          <a:xfrm>
            <a:off x="3382950" y="4804063"/>
            <a:ext cx="5527198" cy="359299"/>
            <a:chOff x="3383790" y="4868015"/>
            <a:chExt cx="5527198" cy="359299"/>
          </a:xfrm>
        </p:grpSpPr>
        <p:sp>
          <p:nvSpPr>
            <p:cNvPr id="16" name="Content Placeholder 2">
              <a:extLst>
                <a:ext uri="{FF2B5EF4-FFF2-40B4-BE49-F238E27FC236}">
                  <a16:creationId xmlns:a16="http://schemas.microsoft.com/office/drawing/2014/main" id="{2BD6F50D-DA2A-C870-C0AB-B3788CB3A39E}"/>
                </a:ext>
              </a:extLst>
            </p:cNvPr>
            <p:cNvSpPr txBox="1">
              <a:spLocks/>
            </p:cNvSpPr>
            <p:nvPr/>
          </p:nvSpPr>
          <p:spPr>
            <a:xfrm>
              <a:off x="3896296" y="4878953"/>
              <a:ext cx="5014692" cy="331602"/>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ea typeface="+mn-lt"/>
                  <a:cs typeface="+mn-lt"/>
                </a:rPr>
                <a:t>Highlight successes of remote team members</a:t>
              </a:r>
              <a:endParaRPr lang="en-US" dirty="0"/>
            </a:p>
          </p:txBody>
        </p:sp>
        <p:pic>
          <p:nvPicPr>
            <p:cNvPr id="22" name="Picture 6" descr="Icon&#10;&#10;Description automatically generated">
              <a:extLst>
                <a:ext uri="{FF2B5EF4-FFF2-40B4-BE49-F238E27FC236}">
                  <a16:creationId xmlns:a16="http://schemas.microsoft.com/office/drawing/2014/main" id="{2964C965-60B5-6101-E36D-4CE31D887C71}"/>
                </a:ext>
              </a:extLst>
            </p:cNvPr>
            <p:cNvPicPr>
              <a:picLocks noChangeAspect="1"/>
            </p:cNvPicPr>
            <p:nvPr/>
          </p:nvPicPr>
          <p:blipFill>
            <a:blip r:embed="rId3"/>
            <a:stretch>
              <a:fillRect/>
            </a:stretch>
          </p:blipFill>
          <p:spPr>
            <a:xfrm>
              <a:off x="3383790" y="4868015"/>
              <a:ext cx="374988" cy="359299"/>
            </a:xfrm>
            <a:prstGeom prst="rect">
              <a:avLst/>
            </a:prstGeom>
          </p:spPr>
        </p:pic>
      </p:grpSp>
      <p:grpSp>
        <p:nvGrpSpPr>
          <p:cNvPr id="11" name="Group 10">
            <a:extLst>
              <a:ext uri="{FF2B5EF4-FFF2-40B4-BE49-F238E27FC236}">
                <a16:creationId xmlns:a16="http://schemas.microsoft.com/office/drawing/2014/main" id="{856E41A5-D5CC-CA62-6E40-98C188139FBA}"/>
              </a:ext>
            </a:extLst>
          </p:cNvPr>
          <p:cNvGrpSpPr/>
          <p:nvPr/>
        </p:nvGrpSpPr>
        <p:grpSpPr>
          <a:xfrm>
            <a:off x="3382950" y="5464898"/>
            <a:ext cx="5527198" cy="389292"/>
            <a:chOff x="3383790" y="5530363"/>
            <a:chExt cx="5527198" cy="389292"/>
          </a:xfrm>
        </p:grpSpPr>
        <p:sp>
          <p:nvSpPr>
            <p:cNvPr id="17" name="Content Placeholder 2">
              <a:extLst>
                <a:ext uri="{FF2B5EF4-FFF2-40B4-BE49-F238E27FC236}">
                  <a16:creationId xmlns:a16="http://schemas.microsoft.com/office/drawing/2014/main" id="{DC944A7E-7AF4-6C2E-9B85-ACBA076A3763}"/>
                </a:ext>
              </a:extLst>
            </p:cNvPr>
            <p:cNvSpPr txBox="1">
              <a:spLocks/>
            </p:cNvSpPr>
            <p:nvPr/>
          </p:nvSpPr>
          <p:spPr>
            <a:xfrm>
              <a:off x="3896297" y="5588053"/>
              <a:ext cx="5014691" cy="331602"/>
            </a:xfrm>
            <a:prstGeom prst="rect">
              <a:avLst/>
            </a:prstGeom>
          </p:spPr>
          <p:txBody>
            <a:bodyPr vert="horz" lIns="45720" tIns="22860" rIns="45720" bIns="2286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ea typeface="+mn-lt"/>
                  <a:cs typeface="+mn-lt"/>
                </a:rPr>
                <a:t>Foster informal connections</a:t>
              </a:r>
              <a:endParaRPr lang="en-US" dirty="0">
                <a:solidFill>
                  <a:srgbClr val="043847"/>
                </a:solidFill>
                <a:cs typeface="Calibri"/>
              </a:endParaRPr>
            </a:p>
          </p:txBody>
        </p:sp>
        <p:pic>
          <p:nvPicPr>
            <p:cNvPr id="23" name="Picture 6" descr="Icon&#10;&#10;Description automatically generated">
              <a:extLst>
                <a:ext uri="{FF2B5EF4-FFF2-40B4-BE49-F238E27FC236}">
                  <a16:creationId xmlns:a16="http://schemas.microsoft.com/office/drawing/2014/main" id="{50869C04-A695-666C-A013-27033F4C3BAC}"/>
                </a:ext>
              </a:extLst>
            </p:cNvPr>
            <p:cNvPicPr>
              <a:picLocks noChangeAspect="1"/>
            </p:cNvPicPr>
            <p:nvPr/>
          </p:nvPicPr>
          <p:blipFill>
            <a:blip r:embed="rId3"/>
            <a:stretch>
              <a:fillRect/>
            </a:stretch>
          </p:blipFill>
          <p:spPr>
            <a:xfrm>
              <a:off x="3383790" y="5530363"/>
              <a:ext cx="374988" cy="359299"/>
            </a:xfrm>
            <a:prstGeom prst="rect">
              <a:avLst/>
            </a:prstGeom>
          </p:spPr>
        </p:pic>
      </p:grpSp>
      <p:sp>
        <p:nvSpPr>
          <p:cNvPr id="3" name="TextBox 2">
            <a:extLst>
              <a:ext uri="{FF2B5EF4-FFF2-40B4-BE49-F238E27FC236}">
                <a16:creationId xmlns:a16="http://schemas.microsoft.com/office/drawing/2014/main" id="{F05AB7A0-EEC2-C9B4-6989-29DD1B0A5109}"/>
              </a:ext>
            </a:extLst>
          </p:cNvPr>
          <p:cNvSpPr txBox="1"/>
          <p:nvPr/>
        </p:nvSpPr>
        <p:spPr>
          <a:xfrm>
            <a:off x="5962901" y="896019"/>
            <a:ext cx="32164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009CDF"/>
                </a:solidFill>
                <a:latin typeface="Montserrat"/>
              </a:rPr>
              <a:t>Communication</a:t>
            </a:r>
            <a:endParaRPr lang="en-US" dirty="0"/>
          </a:p>
        </p:txBody>
      </p:sp>
      <p:sp>
        <p:nvSpPr>
          <p:cNvPr id="4" name="Slide Number Placeholder 7">
            <a:extLst>
              <a:ext uri="{FF2B5EF4-FFF2-40B4-BE49-F238E27FC236}">
                <a16:creationId xmlns:a16="http://schemas.microsoft.com/office/drawing/2014/main" id="{55416012-9078-0ADC-C5D5-8772614F11FF}"/>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23</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428948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sp>
        <p:nvSpPr>
          <p:cNvPr id="5" name="TextBox 5"/>
          <p:cNvSpPr txBox="1"/>
          <p:nvPr/>
        </p:nvSpPr>
        <p:spPr>
          <a:xfrm>
            <a:off x="990641" y="3524067"/>
            <a:ext cx="7164007" cy="500233"/>
          </a:xfrm>
          <a:prstGeom prst="rect">
            <a:avLst/>
          </a:prstGeom>
        </p:spPr>
        <p:txBody>
          <a:bodyPr wrap="square" lIns="0" tIns="0" rIns="0" bIns="0" rtlCol="0" anchor="t">
            <a:spAutoFit/>
          </a:bodyPr>
          <a:lstStyle/>
          <a:p>
            <a:pPr algn="ctr"/>
            <a:endParaRPr lang="en-US" sz="3251">
              <a:solidFill>
                <a:srgbClr val="FFFFFF"/>
              </a:solidFill>
              <a:latin typeface="Montserrat Semi-Bold"/>
            </a:endParaRPr>
          </a:p>
        </p:txBody>
      </p:sp>
      <p:sp>
        <p:nvSpPr>
          <p:cNvPr id="9" name="Title 1">
            <a:extLst>
              <a:ext uri="{FF2B5EF4-FFF2-40B4-BE49-F238E27FC236}">
                <a16:creationId xmlns:a16="http://schemas.microsoft.com/office/drawing/2014/main" id="{7DF71822-4F52-1881-DE8A-BC6D628C0767}"/>
              </a:ext>
            </a:extLst>
          </p:cNvPr>
          <p:cNvSpPr txBox="1">
            <a:spLocks/>
          </p:cNvSpPr>
          <p:nvPr/>
        </p:nvSpPr>
        <p:spPr>
          <a:xfrm>
            <a:off x="1181456" y="3034366"/>
            <a:ext cx="6773517" cy="740465"/>
          </a:xfrm>
          <a:prstGeom prst="rect">
            <a:avLst/>
          </a:prstGeom>
        </p:spPr>
        <p:txBody>
          <a:bodyPr lIns="45720" tIns="22860" rIns="45720" bIns="2286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latin typeface="Montserrat"/>
                <a:cs typeface="Calibri"/>
              </a:rPr>
              <a:t>Is </a:t>
            </a:r>
            <a:r>
              <a:rPr lang="en-US" sz="3200" b="1" i="1" dirty="0">
                <a:solidFill>
                  <a:srgbClr val="88DDFF"/>
                </a:solidFill>
                <a:latin typeface="Montserrat"/>
                <a:cs typeface="Calibri"/>
              </a:rPr>
              <a:t>overseas </a:t>
            </a:r>
            <a:r>
              <a:rPr lang="en-US" sz="3200" b="1" dirty="0">
                <a:solidFill>
                  <a:srgbClr val="88DDFF"/>
                </a:solidFill>
                <a:latin typeface="Montserrat"/>
                <a:cs typeface="Calibri"/>
              </a:rPr>
              <a:t>talent</a:t>
            </a:r>
            <a:r>
              <a:rPr lang="en-US" sz="3200" b="1" dirty="0">
                <a:solidFill>
                  <a:schemeClr val="bg1"/>
                </a:solidFill>
                <a:latin typeface="Montserrat"/>
                <a:cs typeface="Calibri"/>
              </a:rPr>
              <a:t> the next step for your business?</a:t>
            </a:r>
            <a:endParaRPr lang="en-US" sz="3200" b="1" dirty="0">
              <a:solidFill>
                <a:schemeClr val="bg1"/>
              </a:solidFill>
              <a:latin typeface="Montserrat"/>
            </a:endParaRPr>
          </a:p>
        </p:txBody>
      </p:sp>
      <p:sp>
        <p:nvSpPr>
          <p:cNvPr id="3" name="TextBox 10">
            <a:extLst>
              <a:ext uri="{FF2B5EF4-FFF2-40B4-BE49-F238E27FC236}">
                <a16:creationId xmlns:a16="http://schemas.microsoft.com/office/drawing/2014/main" id="{C619DA49-4F10-7919-662D-E62FAFEC1BAD}"/>
              </a:ext>
            </a:extLst>
          </p:cNvPr>
          <p:cNvSpPr txBox="1"/>
          <p:nvPr/>
        </p:nvSpPr>
        <p:spPr>
          <a:xfrm>
            <a:off x="454456" y="6168949"/>
            <a:ext cx="3431103" cy="153568"/>
          </a:xfrm>
          <a:prstGeom prst="rect">
            <a:avLst/>
          </a:prstGeom>
        </p:spPr>
        <p:txBody>
          <a:bodyPr wrap="square" lIns="0" tIns="0" rIns="0" bIns="0" rtlCol="0" anchor="t">
            <a:spAutoFit/>
          </a:bodyPr>
          <a:lstStyle/>
          <a:p>
            <a:pPr>
              <a:lnSpc>
                <a:spcPts val="1260"/>
              </a:lnSpc>
            </a:pPr>
            <a:r>
              <a:rPr lang="en-US" sz="900">
                <a:solidFill>
                  <a:srgbClr val="FFFFFF"/>
                </a:solidFill>
                <a:latin typeface="Montserrat"/>
              </a:rPr>
              <a:t>© 2024 WORKBETTERNOW. All Rights Reserved.  ​</a:t>
            </a:r>
          </a:p>
        </p:txBody>
      </p:sp>
      <p:sp>
        <p:nvSpPr>
          <p:cNvPr id="2" name="Slide Number Placeholder 7">
            <a:extLst>
              <a:ext uri="{FF2B5EF4-FFF2-40B4-BE49-F238E27FC236}">
                <a16:creationId xmlns:a16="http://schemas.microsoft.com/office/drawing/2014/main" id="{C0907599-84F9-6740-B9D4-C61E43A66E09}"/>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24</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989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A picture containing water, boat, outdoor, ocean&#10;&#10;Description automatically generated">
            <a:extLst>
              <a:ext uri="{FF2B5EF4-FFF2-40B4-BE49-F238E27FC236}">
                <a16:creationId xmlns:a16="http://schemas.microsoft.com/office/drawing/2014/main" id="{C16F0AAE-7E0C-A7D0-81B5-6D65FB514543}"/>
              </a:ext>
            </a:extLst>
          </p:cNvPr>
          <p:cNvPicPr>
            <a:picLocks noChangeAspect="1"/>
          </p:cNvPicPr>
          <p:nvPr/>
        </p:nvPicPr>
        <p:blipFill rotWithShape="1">
          <a:blip r:embed="rId2"/>
          <a:srcRect l="24924"/>
          <a:stretch/>
        </p:blipFill>
        <p:spPr>
          <a:xfrm>
            <a:off x="-24414" y="-1604"/>
            <a:ext cx="3379394" cy="6861210"/>
          </a:xfrm>
          <a:prstGeom prst="rect">
            <a:avLst/>
          </a:prstGeom>
        </p:spPr>
      </p:pic>
      <p:grpSp>
        <p:nvGrpSpPr>
          <p:cNvPr id="9" name="Group 8">
            <a:extLst>
              <a:ext uri="{FF2B5EF4-FFF2-40B4-BE49-F238E27FC236}">
                <a16:creationId xmlns:a16="http://schemas.microsoft.com/office/drawing/2014/main" id="{2E143A55-9706-6997-3B46-7AE51A980488}"/>
              </a:ext>
            </a:extLst>
          </p:cNvPr>
          <p:cNvGrpSpPr/>
          <p:nvPr/>
        </p:nvGrpSpPr>
        <p:grpSpPr>
          <a:xfrm>
            <a:off x="3869366" y="2397326"/>
            <a:ext cx="4469984" cy="1006248"/>
            <a:chOff x="3869366" y="2397326"/>
            <a:chExt cx="4469984" cy="1006248"/>
          </a:xfrm>
        </p:grpSpPr>
        <p:pic>
          <p:nvPicPr>
            <p:cNvPr id="6" name="Picture 6" descr="Icon&#10;&#10;Description automatically generated">
              <a:extLst>
                <a:ext uri="{FF2B5EF4-FFF2-40B4-BE49-F238E27FC236}">
                  <a16:creationId xmlns:a16="http://schemas.microsoft.com/office/drawing/2014/main" id="{13AFC919-8ABB-01D9-1CB4-1F3CC416E393}"/>
                </a:ext>
              </a:extLst>
            </p:cNvPr>
            <p:cNvPicPr>
              <a:picLocks noChangeAspect="1"/>
            </p:cNvPicPr>
            <p:nvPr/>
          </p:nvPicPr>
          <p:blipFill>
            <a:blip r:embed="rId3"/>
            <a:stretch>
              <a:fillRect/>
            </a:stretch>
          </p:blipFill>
          <p:spPr>
            <a:xfrm>
              <a:off x="3869366" y="2397326"/>
              <a:ext cx="260489" cy="265401"/>
            </a:xfrm>
            <a:prstGeom prst="rect">
              <a:avLst/>
            </a:prstGeom>
          </p:spPr>
        </p:pic>
        <p:sp>
          <p:nvSpPr>
            <p:cNvPr id="8" name="Content Placeholder 2">
              <a:extLst>
                <a:ext uri="{FF2B5EF4-FFF2-40B4-BE49-F238E27FC236}">
                  <a16:creationId xmlns:a16="http://schemas.microsoft.com/office/drawing/2014/main" id="{D6DC4C43-F952-BD46-B852-AFB613D3EC4C}"/>
                </a:ext>
              </a:extLst>
            </p:cNvPr>
            <p:cNvSpPr txBox="1">
              <a:spLocks/>
            </p:cNvSpPr>
            <p:nvPr/>
          </p:nvSpPr>
          <p:spPr>
            <a:xfrm>
              <a:off x="4224550" y="2424495"/>
              <a:ext cx="4114800" cy="979079"/>
            </a:xfrm>
            <a:prstGeom prst="rect">
              <a:avLst/>
            </a:prstGeom>
          </p:spPr>
          <p:txBody>
            <a:bodyPr vert="horz" lIns="45720" tIns="22860" rIns="45720" bIns="22860" rtlCol="0" anchor="t">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dirty="0">
                  <a:solidFill>
                    <a:srgbClr val="043847"/>
                  </a:solidFill>
                  <a:latin typeface="Montserrat"/>
                  <a:cs typeface="Calibri"/>
                </a:rPr>
                <a:t>Ample talent pool</a:t>
              </a:r>
            </a:p>
            <a:p>
              <a:pPr lvl="1"/>
              <a:r>
                <a:rPr lang="en-US" sz="1600" dirty="0">
                  <a:solidFill>
                    <a:srgbClr val="043847"/>
                  </a:solidFill>
                  <a:latin typeface="Montserrat"/>
                  <a:cs typeface="Calibri"/>
                </a:rPr>
                <a:t>Experience/talent</a:t>
              </a:r>
            </a:p>
            <a:p>
              <a:pPr lvl="1"/>
              <a:r>
                <a:rPr lang="en-US" sz="1600" dirty="0">
                  <a:solidFill>
                    <a:srgbClr val="043847"/>
                  </a:solidFill>
                  <a:latin typeface="Montserrat"/>
                  <a:cs typeface="Calibri"/>
                </a:rPr>
                <a:t>English</a:t>
              </a:r>
            </a:p>
            <a:p>
              <a:pPr lvl="1"/>
              <a:r>
                <a:rPr lang="en-US" sz="1600" dirty="0">
                  <a:solidFill>
                    <a:srgbClr val="043847"/>
                  </a:solidFill>
                  <a:latin typeface="Montserrat"/>
                  <a:cs typeface="Calibri"/>
                </a:rPr>
                <a:t>Attitude</a:t>
              </a:r>
            </a:p>
          </p:txBody>
        </p:sp>
      </p:grpSp>
      <p:grpSp>
        <p:nvGrpSpPr>
          <p:cNvPr id="19" name="Group 18">
            <a:extLst>
              <a:ext uri="{FF2B5EF4-FFF2-40B4-BE49-F238E27FC236}">
                <a16:creationId xmlns:a16="http://schemas.microsoft.com/office/drawing/2014/main" id="{969E57BD-8926-B336-74DD-9B4F17618D2C}"/>
              </a:ext>
            </a:extLst>
          </p:cNvPr>
          <p:cNvGrpSpPr/>
          <p:nvPr/>
        </p:nvGrpSpPr>
        <p:grpSpPr>
          <a:xfrm>
            <a:off x="3848733" y="5245932"/>
            <a:ext cx="4441066" cy="384721"/>
            <a:chOff x="3902542" y="5320134"/>
            <a:chExt cx="4441066" cy="384721"/>
          </a:xfrm>
        </p:grpSpPr>
        <p:pic>
          <p:nvPicPr>
            <p:cNvPr id="14" name="Picture 6" descr="Icon&#10;&#10;Description automatically generated">
              <a:extLst>
                <a:ext uri="{FF2B5EF4-FFF2-40B4-BE49-F238E27FC236}">
                  <a16:creationId xmlns:a16="http://schemas.microsoft.com/office/drawing/2014/main" id="{03D08D0D-F2C3-B97B-798A-F3BE6D6FB9CA}"/>
                </a:ext>
              </a:extLst>
            </p:cNvPr>
            <p:cNvPicPr>
              <a:picLocks noChangeAspect="1"/>
            </p:cNvPicPr>
            <p:nvPr/>
          </p:nvPicPr>
          <p:blipFill>
            <a:blip r:embed="rId3"/>
            <a:stretch>
              <a:fillRect/>
            </a:stretch>
          </p:blipFill>
          <p:spPr>
            <a:xfrm>
              <a:off x="3902542" y="5331391"/>
              <a:ext cx="260488" cy="278631"/>
            </a:xfrm>
            <a:prstGeom prst="rect">
              <a:avLst/>
            </a:prstGeom>
          </p:spPr>
        </p:pic>
        <p:sp>
          <p:nvSpPr>
            <p:cNvPr id="17" name="TextBox 16">
              <a:extLst>
                <a:ext uri="{FF2B5EF4-FFF2-40B4-BE49-F238E27FC236}">
                  <a16:creationId xmlns:a16="http://schemas.microsoft.com/office/drawing/2014/main" id="{2E9C80DA-83F3-9C0F-B0D9-CB77DA1A4080}"/>
                </a:ext>
              </a:extLst>
            </p:cNvPr>
            <p:cNvSpPr txBox="1"/>
            <p:nvPr/>
          </p:nvSpPr>
          <p:spPr>
            <a:xfrm>
              <a:off x="4224549" y="5320134"/>
              <a:ext cx="4119059" cy="384721"/>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600" dirty="0">
                  <a:solidFill>
                    <a:srgbClr val="043847"/>
                  </a:solidFill>
                  <a:latin typeface="Montserrat"/>
                  <a:cs typeface="Calibri"/>
                </a:rPr>
                <a:t>Lower cost of living &gt; lower salaries</a:t>
              </a:r>
            </a:p>
            <a:p>
              <a:endParaRPr lang="en-US" sz="600" dirty="0"/>
            </a:p>
          </p:txBody>
        </p:sp>
      </p:grpSp>
      <p:grpSp>
        <p:nvGrpSpPr>
          <p:cNvPr id="18" name="Group 17">
            <a:extLst>
              <a:ext uri="{FF2B5EF4-FFF2-40B4-BE49-F238E27FC236}">
                <a16:creationId xmlns:a16="http://schemas.microsoft.com/office/drawing/2014/main" id="{638EE261-22A6-6CCB-D206-F9F273EC8665}"/>
              </a:ext>
            </a:extLst>
          </p:cNvPr>
          <p:cNvGrpSpPr/>
          <p:nvPr/>
        </p:nvGrpSpPr>
        <p:grpSpPr>
          <a:xfrm>
            <a:off x="3848733" y="4689351"/>
            <a:ext cx="4434479" cy="300507"/>
            <a:chOff x="3900610" y="4750568"/>
            <a:chExt cx="4434479" cy="300507"/>
          </a:xfrm>
        </p:grpSpPr>
        <p:sp>
          <p:nvSpPr>
            <p:cNvPr id="16" name="TextBox 15">
              <a:extLst>
                <a:ext uri="{FF2B5EF4-FFF2-40B4-BE49-F238E27FC236}">
                  <a16:creationId xmlns:a16="http://schemas.microsoft.com/office/drawing/2014/main" id="{856D80D2-0186-510C-0433-46C0ED14D762}"/>
                </a:ext>
              </a:extLst>
            </p:cNvPr>
            <p:cNvSpPr txBox="1"/>
            <p:nvPr/>
          </p:nvSpPr>
          <p:spPr>
            <a:xfrm>
              <a:off x="4224549" y="4758687"/>
              <a:ext cx="4110540" cy="292388"/>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sz="1600" dirty="0">
                  <a:solidFill>
                    <a:srgbClr val="043847"/>
                  </a:solidFill>
                  <a:latin typeface="Montserrat"/>
                  <a:cs typeface="Calibri"/>
                </a:rPr>
                <a:t>Lower overhead</a:t>
              </a:r>
            </a:p>
          </p:txBody>
        </p:sp>
        <p:pic>
          <p:nvPicPr>
            <p:cNvPr id="12" name="Picture 6" descr="Icon&#10;&#10;Description automatically generated">
              <a:extLst>
                <a:ext uri="{FF2B5EF4-FFF2-40B4-BE49-F238E27FC236}">
                  <a16:creationId xmlns:a16="http://schemas.microsoft.com/office/drawing/2014/main" id="{8E397001-198E-AEA8-7F9B-C913F74D9613}"/>
                </a:ext>
              </a:extLst>
            </p:cNvPr>
            <p:cNvPicPr>
              <a:picLocks noChangeAspect="1"/>
            </p:cNvPicPr>
            <p:nvPr/>
          </p:nvPicPr>
          <p:blipFill>
            <a:blip r:embed="rId3"/>
            <a:stretch>
              <a:fillRect/>
            </a:stretch>
          </p:blipFill>
          <p:spPr>
            <a:xfrm>
              <a:off x="3900610" y="4750568"/>
              <a:ext cx="260489" cy="278573"/>
            </a:xfrm>
            <a:prstGeom prst="rect">
              <a:avLst/>
            </a:prstGeom>
          </p:spPr>
        </p:pic>
      </p:grpSp>
      <p:grpSp>
        <p:nvGrpSpPr>
          <p:cNvPr id="15" name="Group 14">
            <a:extLst>
              <a:ext uri="{FF2B5EF4-FFF2-40B4-BE49-F238E27FC236}">
                <a16:creationId xmlns:a16="http://schemas.microsoft.com/office/drawing/2014/main" id="{8CD4057D-50B2-D2D3-BE78-CE3A10CD6817}"/>
              </a:ext>
            </a:extLst>
          </p:cNvPr>
          <p:cNvGrpSpPr/>
          <p:nvPr/>
        </p:nvGrpSpPr>
        <p:grpSpPr>
          <a:xfrm>
            <a:off x="3869366" y="4130595"/>
            <a:ext cx="4442997" cy="283781"/>
            <a:chOff x="3900611" y="4175258"/>
            <a:chExt cx="4442997" cy="283781"/>
          </a:xfrm>
        </p:grpSpPr>
        <p:sp>
          <p:nvSpPr>
            <p:cNvPr id="3" name="Content Placeholder 2">
              <a:extLst>
                <a:ext uri="{FF2B5EF4-FFF2-40B4-BE49-F238E27FC236}">
                  <a16:creationId xmlns:a16="http://schemas.microsoft.com/office/drawing/2014/main" id="{52A6FEAD-DD1A-B747-432F-54C8722C7ACA}"/>
                </a:ext>
              </a:extLst>
            </p:cNvPr>
            <p:cNvSpPr txBox="1">
              <a:spLocks/>
            </p:cNvSpPr>
            <p:nvPr/>
          </p:nvSpPr>
          <p:spPr>
            <a:xfrm>
              <a:off x="4233067" y="4193638"/>
              <a:ext cx="4110541" cy="265401"/>
            </a:xfrm>
            <a:prstGeom prst="rect">
              <a:avLst/>
            </a:prstGeom>
          </p:spPr>
          <p:txBody>
            <a:bodyPr vert="horz" lIns="45720" tIns="22860" rIns="45720" bIns="22860" rtlCol="0" anchor="t">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cs typeface="Calibri"/>
                </a:rPr>
                <a:t>Less legal and regulatory issues</a:t>
              </a:r>
            </a:p>
          </p:txBody>
        </p:sp>
        <p:pic>
          <p:nvPicPr>
            <p:cNvPr id="11" name="Picture 6" descr="Icon&#10;&#10;Description automatically generated">
              <a:extLst>
                <a:ext uri="{FF2B5EF4-FFF2-40B4-BE49-F238E27FC236}">
                  <a16:creationId xmlns:a16="http://schemas.microsoft.com/office/drawing/2014/main" id="{A55DB458-41D2-B3D0-8FBB-37A28D0FCB10}"/>
                </a:ext>
              </a:extLst>
            </p:cNvPr>
            <p:cNvPicPr>
              <a:picLocks noChangeAspect="1"/>
            </p:cNvPicPr>
            <p:nvPr/>
          </p:nvPicPr>
          <p:blipFill>
            <a:blip r:embed="rId3"/>
            <a:stretch>
              <a:fillRect/>
            </a:stretch>
          </p:blipFill>
          <p:spPr>
            <a:xfrm>
              <a:off x="3900611" y="4175258"/>
              <a:ext cx="260489" cy="275985"/>
            </a:xfrm>
            <a:prstGeom prst="rect">
              <a:avLst/>
            </a:prstGeom>
          </p:spPr>
        </p:pic>
      </p:grpSp>
      <p:sp>
        <p:nvSpPr>
          <p:cNvPr id="10" name="TextBox 10">
            <a:extLst>
              <a:ext uri="{FF2B5EF4-FFF2-40B4-BE49-F238E27FC236}">
                <a16:creationId xmlns:a16="http://schemas.microsoft.com/office/drawing/2014/main" id="{4B54A0F8-68A5-ECA7-531A-AF9CFCEDB9A7}"/>
              </a:ext>
            </a:extLst>
          </p:cNvPr>
          <p:cNvSpPr txBox="1"/>
          <p:nvPr/>
        </p:nvSpPr>
        <p:spPr>
          <a:xfrm>
            <a:off x="-17628" y="5965333"/>
            <a:ext cx="3431103" cy="153568"/>
          </a:xfrm>
          <a:prstGeom prst="rect">
            <a:avLst/>
          </a:prstGeom>
        </p:spPr>
        <p:txBody>
          <a:bodyPr wrap="square" lIns="0" tIns="0" rIns="0" bIns="0" rtlCol="0" anchor="t">
            <a:spAutoFit/>
          </a:bodyPr>
          <a:lstStyle/>
          <a:p>
            <a:pPr algn="ctr">
              <a:lnSpc>
                <a:spcPts val="1260"/>
              </a:lnSpc>
            </a:pPr>
            <a:r>
              <a:rPr lang="en-US" sz="900">
                <a:solidFill>
                  <a:srgbClr val="FFFFFF"/>
                </a:solidFill>
                <a:latin typeface="Montserrat"/>
              </a:rPr>
              <a:t>© 2024 WORKBETTERNOW. All Rights Reserved.  ​</a:t>
            </a:r>
          </a:p>
        </p:txBody>
      </p:sp>
      <p:grpSp>
        <p:nvGrpSpPr>
          <p:cNvPr id="13" name="Group 12">
            <a:extLst>
              <a:ext uri="{FF2B5EF4-FFF2-40B4-BE49-F238E27FC236}">
                <a16:creationId xmlns:a16="http://schemas.microsoft.com/office/drawing/2014/main" id="{FBD7D3FA-5481-4323-FF73-8AE421930D34}"/>
              </a:ext>
            </a:extLst>
          </p:cNvPr>
          <p:cNvGrpSpPr/>
          <p:nvPr/>
        </p:nvGrpSpPr>
        <p:grpSpPr>
          <a:xfrm>
            <a:off x="3848733" y="3573663"/>
            <a:ext cx="4455112" cy="284132"/>
            <a:chOff x="3888496" y="3567355"/>
            <a:chExt cx="4455112" cy="284132"/>
          </a:xfrm>
        </p:grpSpPr>
        <p:sp>
          <p:nvSpPr>
            <p:cNvPr id="4" name="Content Placeholder 2">
              <a:extLst>
                <a:ext uri="{FF2B5EF4-FFF2-40B4-BE49-F238E27FC236}">
                  <a16:creationId xmlns:a16="http://schemas.microsoft.com/office/drawing/2014/main" id="{685117A4-C8F5-F027-78EE-0C1F867CE690}"/>
                </a:ext>
              </a:extLst>
            </p:cNvPr>
            <p:cNvSpPr txBox="1">
              <a:spLocks/>
            </p:cNvSpPr>
            <p:nvPr/>
          </p:nvSpPr>
          <p:spPr>
            <a:xfrm>
              <a:off x="4228808" y="3567355"/>
              <a:ext cx="4114800" cy="265401"/>
            </a:xfrm>
            <a:prstGeom prst="rect">
              <a:avLst/>
            </a:prstGeom>
          </p:spPr>
          <p:txBody>
            <a:bodyPr vert="horz" lIns="45720" tIns="22860" rIns="45720" bIns="22860" rtlCol="0" anchor="t">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solidFill>
                    <a:srgbClr val="043847"/>
                  </a:solidFill>
                  <a:latin typeface="Montserrat"/>
                  <a:cs typeface="Calibri"/>
                </a:rPr>
                <a:t>Hire faster</a:t>
              </a:r>
            </a:p>
          </p:txBody>
        </p:sp>
        <p:pic>
          <p:nvPicPr>
            <p:cNvPr id="23" name="Picture 6" descr="Icon&#10;&#10;Description automatically generated">
              <a:extLst>
                <a:ext uri="{FF2B5EF4-FFF2-40B4-BE49-F238E27FC236}">
                  <a16:creationId xmlns:a16="http://schemas.microsoft.com/office/drawing/2014/main" id="{4C6995F1-F229-6834-27E9-E2678E06EDA1}"/>
                </a:ext>
              </a:extLst>
            </p:cNvPr>
            <p:cNvPicPr>
              <a:picLocks noChangeAspect="1"/>
            </p:cNvPicPr>
            <p:nvPr/>
          </p:nvPicPr>
          <p:blipFill>
            <a:blip r:embed="rId3"/>
            <a:stretch>
              <a:fillRect/>
            </a:stretch>
          </p:blipFill>
          <p:spPr>
            <a:xfrm>
              <a:off x="3888496" y="3586086"/>
              <a:ext cx="260489" cy="265401"/>
            </a:xfrm>
            <a:prstGeom prst="rect">
              <a:avLst/>
            </a:prstGeom>
          </p:spPr>
        </p:pic>
      </p:grpSp>
      <p:sp>
        <p:nvSpPr>
          <p:cNvPr id="25" name="TextBox 17">
            <a:extLst>
              <a:ext uri="{FF2B5EF4-FFF2-40B4-BE49-F238E27FC236}">
                <a16:creationId xmlns:a16="http://schemas.microsoft.com/office/drawing/2014/main" id="{0719C69A-8EBB-0FC7-FDCE-69F725AF1868}"/>
              </a:ext>
            </a:extLst>
          </p:cNvPr>
          <p:cNvSpPr txBox="1"/>
          <p:nvPr/>
        </p:nvSpPr>
        <p:spPr>
          <a:xfrm>
            <a:off x="3740983" y="942552"/>
            <a:ext cx="6798658" cy="1110432"/>
          </a:xfrm>
          <a:prstGeom prst="rect">
            <a:avLst/>
          </a:prstGeom>
        </p:spPr>
        <p:txBody>
          <a:bodyPr wrap="square" lIns="0" tIns="0" rIns="0" bIns="0" rtlCol="0" anchor="t">
            <a:spAutoFit/>
          </a:bodyPr>
          <a:lstStyle/>
          <a:p>
            <a:pPr>
              <a:lnSpc>
                <a:spcPct val="150000"/>
              </a:lnSpc>
            </a:pPr>
            <a:r>
              <a:rPr lang="en-US" sz="3600" b="1">
                <a:solidFill>
                  <a:srgbClr val="007394"/>
                </a:solidFill>
                <a:latin typeface="Montserrat"/>
                <a:ea typeface="+mn-lt"/>
                <a:cs typeface="+mn-lt"/>
              </a:rPr>
              <a:t>Why Overseas</a:t>
            </a:r>
            <a:endParaRPr lang="en-US" sz="1350" b="1">
              <a:latin typeface="Montserrat"/>
              <a:cs typeface="Calibri"/>
            </a:endParaRPr>
          </a:p>
          <a:p>
            <a:pPr>
              <a:lnSpc>
                <a:spcPct val="150000"/>
              </a:lnSpc>
            </a:pPr>
            <a:endParaRPr lang="en-US" sz="1250">
              <a:solidFill>
                <a:srgbClr val="007394"/>
              </a:solidFill>
              <a:latin typeface="Montserrat"/>
              <a:cs typeface="Calibri"/>
            </a:endParaRPr>
          </a:p>
        </p:txBody>
      </p:sp>
      <p:sp>
        <p:nvSpPr>
          <p:cNvPr id="5" name="TextBox 4">
            <a:extLst>
              <a:ext uri="{FF2B5EF4-FFF2-40B4-BE49-F238E27FC236}">
                <a16:creationId xmlns:a16="http://schemas.microsoft.com/office/drawing/2014/main" id="{644298CD-B35D-58C4-04DB-269043B322B5}"/>
              </a:ext>
            </a:extLst>
          </p:cNvPr>
          <p:cNvSpPr txBox="1"/>
          <p:nvPr/>
        </p:nvSpPr>
        <p:spPr>
          <a:xfrm>
            <a:off x="3742972" y="1718027"/>
            <a:ext cx="36159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7394"/>
                </a:solidFill>
                <a:ea typeface="+mn-lt"/>
                <a:cs typeface="+mn-lt"/>
              </a:rPr>
              <a:t>[</a:t>
            </a:r>
            <a:r>
              <a:rPr lang="en-US" sz="1600" dirty="0">
                <a:solidFill>
                  <a:srgbClr val="007394"/>
                </a:solidFill>
                <a:latin typeface="Montserrat"/>
              </a:rPr>
              <a:t>It’s not just about the money]</a:t>
            </a:r>
            <a:endParaRPr lang="en-US" sz="1600" dirty="0"/>
          </a:p>
        </p:txBody>
      </p:sp>
      <p:sp>
        <p:nvSpPr>
          <p:cNvPr id="7" name="Slide Number Placeholder 7">
            <a:extLst>
              <a:ext uri="{FF2B5EF4-FFF2-40B4-BE49-F238E27FC236}">
                <a16:creationId xmlns:a16="http://schemas.microsoft.com/office/drawing/2014/main" id="{01B2A932-08BC-C7FB-CCE6-CAEDAAC0E98C}"/>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25</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32369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7"/>
          <p:cNvGrpSpPr/>
          <p:nvPr/>
        </p:nvGrpSpPr>
        <p:grpSpPr>
          <a:xfrm>
            <a:off x="0" y="1230721"/>
            <a:ext cx="113197" cy="1097312"/>
            <a:chOff x="0" y="0"/>
            <a:chExt cx="293277" cy="1421492"/>
          </a:xfrm>
        </p:grpSpPr>
        <p:sp>
          <p:nvSpPr>
            <p:cNvPr id="28" name="Freeform 28"/>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CCA7"/>
            </a:solidFill>
          </p:spPr>
          <p:txBody>
            <a:bodyPr/>
            <a:lstStyle/>
            <a:p>
              <a:endParaRPr lang="en-US" sz="500"/>
            </a:p>
          </p:txBody>
        </p:sp>
      </p:grpSp>
      <p:sp>
        <p:nvSpPr>
          <p:cNvPr id="29" name="TextBox 29"/>
          <p:cNvSpPr txBox="1"/>
          <p:nvPr/>
        </p:nvSpPr>
        <p:spPr>
          <a:xfrm>
            <a:off x="622875" y="856507"/>
            <a:ext cx="7898251" cy="446276"/>
          </a:xfrm>
          <a:prstGeom prst="rect">
            <a:avLst/>
          </a:prstGeom>
        </p:spPr>
        <p:txBody>
          <a:bodyPr lIns="0" tIns="0" rIns="0" bIns="0" rtlCol="0" anchor="t">
            <a:spAutoFit/>
          </a:bodyPr>
          <a:lstStyle/>
          <a:p>
            <a:pPr algn="ctr"/>
            <a:r>
              <a:rPr lang="en-US" sz="2800" b="1">
                <a:solidFill>
                  <a:srgbClr val="007394"/>
                </a:solidFill>
                <a:latin typeface="Montserrat"/>
                <a:ea typeface="+mn-lt"/>
                <a:cs typeface="+mn-lt"/>
              </a:rPr>
              <a:t>What Can </a:t>
            </a:r>
            <a:r>
              <a:rPr lang="en-US" sz="2800" b="1">
                <a:solidFill>
                  <a:srgbClr val="009CDF"/>
                </a:solidFill>
                <a:latin typeface="Montserrat"/>
                <a:ea typeface="+mn-lt"/>
                <a:cs typeface="+mn-lt"/>
              </a:rPr>
              <a:t>Overseas Professionals</a:t>
            </a:r>
            <a:r>
              <a:rPr lang="en-US" sz="2800" b="1">
                <a:solidFill>
                  <a:srgbClr val="007394"/>
                </a:solidFill>
                <a:latin typeface="Montserrat"/>
                <a:ea typeface="+mn-lt"/>
                <a:cs typeface="+mn-lt"/>
              </a:rPr>
              <a:t> Do? </a:t>
            </a:r>
            <a:endParaRPr lang="en-US" sz="2800" b="1"/>
          </a:p>
        </p:txBody>
      </p:sp>
      <p:sp>
        <p:nvSpPr>
          <p:cNvPr id="33" name="TextBox 8">
            <a:extLst>
              <a:ext uri="{FF2B5EF4-FFF2-40B4-BE49-F238E27FC236}">
                <a16:creationId xmlns:a16="http://schemas.microsoft.com/office/drawing/2014/main" id="{65BB173F-78C0-2EAB-BDF1-8AD17847FC27}"/>
              </a:ext>
            </a:extLst>
          </p:cNvPr>
          <p:cNvSpPr txBox="1"/>
          <p:nvPr/>
        </p:nvSpPr>
        <p:spPr>
          <a:xfrm>
            <a:off x="1437" y="6136702"/>
            <a:ext cx="3505668" cy="153568"/>
          </a:xfrm>
          <a:prstGeom prst="rect">
            <a:avLst/>
          </a:prstGeom>
        </p:spPr>
        <p:txBody>
          <a:bodyPr wrap="square" lIns="0" tIns="0" rIns="0" bIns="0" rtlCol="0" anchor="t">
            <a:spAutoFit/>
          </a:bodyPr>
          <a:lstStyle/>
          <a:p>
            <a:pPr algn="ctr">
              <a:lnSpc>
                <a:spcPts val="1260"/>
              </a:lnSpc>
            </a:pPr>
            <a:r>
              <a:rPr lang="en-US" sz="900">
                <a:solidFill>
                  <a:srgbClr val="007394"/>
                </a:solidFill>
                <a:latin typeface="Montserrat"/>
              </a:rPr>
              <a:t>© 2024 WORK BETTER NOW. All Rights Reserved.​</a:t>
            </a:r>
          </a:p>
        </p:txBody>
      </p:sp>
      <p:sp>
        <p:nvSpPr>
          <p:cNvPr id="31" name="TextBox 4">
            <a:extLst>
              <a:ext uri="{FF2B5EF4-FFF2-40B4-BE49-F238E27FC236}">
                <a16:creationId xmlns:a16="http://schemas.microsoft.com/office/drawing/2014/main" id="{4725F255-BBD0-E89B-24FD-47AC20A578CF}"/>
              </a:ext>
            </a:extLst>
          </p:cNvPr>
          <p:cNvSpPr txBox="1"/>
          <p:nvPr/>
        </p:nvSpPr>
        <p:spPr>
          <a:xfrm>
            <a:off x="586226" y="3419219"/>
            <a:ext cx="887986" cy="277752"/>
          </a:xfrm>
          <a:prstGeom prst="rect">
            <a:avLst/>
          </a:prstGeom>
        </p:spPr>
        <p:txBody>
          <a:bodyPr lIns="25400" tIns="25400" rIns="25400" bIns="25400" rtlCol="0" anchor="ctr"/>
          <a:lstStyle/>
          <a:p>
            <a:pPr algn="ctr">
              <a:lnSpc>
                <a:spcPts val="1640"/>
              </a:lnSpc>
            </a:pPr>
            <a:endParaRPr sz="500"/>
          </a:p>
        </p:txBody>
      </p:sp>
      <p:sp>
        <p:nvSpPr>
          <p:cNvPr id="4" name="TextBox 4"/>
          <p:cNvSpPr txBox="1"/>
          <p:nvPr/>
        </p:nvSpPr>
        <p:spPr>
          <a:xfrm>
            <a:off x="586226" y="2768252"/>
            <a:ext cx="887986" cy="277752"/>
          </a:xfrm>
          <a:prstGeom prst="rect">
            <a:avLst/>
          </a:prstGeom>
        </p:spPr>
        <p:txBody>
          <a:bodyPr lIns="25400" tIns="25400" rIns="25400" bIns="25400" rtlCol="0" anchor="ctr"/>
          <a:lstStyle/>
          <a:p>
            <a:pPr algn="ctr">
              <a:lnSpc>
                <a:spcPts val="1640"/>
              </a:lnSpc>
            </a:pPr>
            <a:endParaRPr sz="500"/>
          </a:p>
        </p:txBody>
      </p:sp>
      <p:grpSp>
        <p:nvGrpSpPr>
          <p:cNvPr id="17" name="Group 16">
            <a:extLst>
              <a:ext uri="{FF2B5EF4-FFF2-40B4-BE49-F238E27FC236}">
                <a16:creationId xmlns:a16="http://schemas.microsoft.com/office/drawing/2014/main" id="{91464100-6A24-0614-9034-327C9423DA46}"/>
              </a:ext>
            </a:extLst>
          </p:cNvPr>
          <p:cNvGrpSpPr/>
          <p:nvPr/>
        </p:nvGrpSpPr>
        <p:grpSpPr>
          <a:xfrm>
            <a:off x="4827077" y="2627235"/>
            <a:ext cx="5750810" cy="538121"/>
            <a:chOff x="4827077" y="2606516"/>
            <a:chExt cx="5750810" cy="538121"/>
          </a:xfrm>
        </p:grpSpPr>
        <p:sp>
          <p:nvSpPr>
            <p:cNvPr id="38" name="Freeform 3">
              <a:extLst>
                <a:ext uri="{FF2B5EF4-FFF2-40B4-BE49-F238E27FC236}">
                  <a16:creationId xmlns:a16="http://schemas.microsoft.com/office/drawing/2014/main" id="{AF0AB9F3-F1AE-5611-299E-F7AA13D00AA6}"/>
                </a:ext>
              </a:extLst>
            </p:cNvPr>
            <p:cNvSpPr/>
            <p:nvPr/>
          </p:nvSpPr>
          <p:spPr>
            <a:xfrm>
              <a:off x="4827077" y="2606516"/>
              <a:ext cx="3780655" cy="538121"/>
            </a:xfrm>
            <a:custGeom>
              <a:avLst/>
              <a:gdLst/>
              <a:ahLst/>
              <a:cxnLst/>
              <a:rect l="l" t="t" r="r" b="b"/>
              <a:pathLst>
                <a:path w="3460547" h="1667002">
                  <a:moveTo>
                    <a:pt x="31306" y="0"/>
                  </a:moveTo>
                  <a:lnTo>
                    <a:pt x="3429241" y="0"/>
                  </a:lnTo>
                  <a:cubicBezTo>
                    <a:pt x="3446531" y="0"/>
                    <a:pt x="3460547" y="14016"/>
                    <a:pt x="3460547" y="31306"/>
                  </a:cubicBezTo>
                  <a:lnTo>
                    <a:pt x="3460547" y="1635696"/>
                  </a:lnTo>
                  <a:cubicBezTo>
                    <a:pt x="3460547" y="1652986"/>
                    <a:pt x="3446531" y="1667002"/>
                    <a:pt x="3429241" y="1667002"/>
                  </a:cubicBezTo>
                  <a:lnTo>
                    <a:pt x="31306" y="1667002"/>
                  </a:lnTo>
                  <a:cubicBezTo>
                    <a:pt x="14016" y="1667002"/>
                    <a:pt x="0" y="1652986"/>
                    <a:pt x="0" y="1635696"/>
                  </a:cubicBezTo>
                  <a:lnTo>
                    <a:pt x="0" y="31306"/>
                  </a:lnTo>
                  <a:cubicBezTo>
                    <a:pt x="0" y="14016"/>
                    <a:pt x="14016" y="0"/>
                    <a:pt x="31306" y="0"/>
                  </a:cubicBezTo>
                  <a:close/>
                </a:path>
              </a:pathLst>
            </a:custGeom>
            <a:solidFill>
              <a:srgbClr val="007394"/>
            </a:solidFill>
          </p:spPr>
          <p:txBody>
            <a:bodyPr/>
            <a:lstStyle/>
            <a:p>
              <a:endParaRPr lang="en-US" sz="500"/>
            </a:p>
          </p:txBody>
        </p:sp>
        <p:sp>
          <p:nvSpPr>
            <p:cNvPr id="25" name="TextBox 25"/>
            <p:cNvSpPr txBox="1"/>
            <p:nvPr/>
          </p:nvSpPr>
          <p:spPr>
            <a:xfrm>
              <a:off x="5539484" y="2775368"/>
              <a:ext cx="5038403" cy="193964"/>
            </a:xfrm>
            <a:prstGeom prst="rect">
              <a:avLst/>
            </a:prstGeom>
          </p:spPr>
          <p:txBody>
            <a:bodyPr lIns="0" tIns="0" rIns="0" bIns="0" rtlCol="0" anchor="t">
              <a:spAutoFit/>
            </a:bodyPr>
            <a:lstStyle/>
            <a:p>
              <a:pPr>
                <a:lnSpc>
                  <a:spcPts val="1574"/>
                </a:lnSpc>
                <a:spcBef>
                  <a:spcPct val="0"/>
                </a:spcBef>
              </a:pPr>
              <a:r>
                <a:rPr lang="en-US" sz="1200">
                  <a:solidFill>
                    <a:schemeClr val="bg1"/>
                  </a:solidFill>
                  <a:latin typeface="Montserrat"/>
                  <a:ea typeface="+mn-lt"/>
                  <a:cs typeface="+mn-lt"/>
                </a:rPr>
                <a:t>Quality Control Management</a:t>
              </a:r>
              <a:endParaRPr lang="en-US">
                <a:solidFill>
                  <a:schemeClr val="bg1"/>
                </a:solidFill>
              </a:endParaRPr>
            </a:p>
          </p:txBody>
        </p:sp>
        <p:pic>
          <p:nvPicPr>
            <p:cNvPr id="11" name="Picture 14" descr="A blue clipboard with a person icon&#10;&#10;Description automatically generated">
              <a:extLst>
                <a:ext uri="{FF2B5EF4-FFF2-40B4-BE49-F238E27FC236}">
                  <a16:creationId xmlns:a16="http://schemas.microsoft.com/office/drawing/2014/main" id="{12322890-5B23-B940-CC47-CA2B044E2621}"/>
                </a:ext>
              </a:extLst>
            </p:cNvPr>
            <p:cNvPicPr>
              <a:picLocks noChangeAspect="1"/>
            </p:cNvPicPr>
            <p:nvPr/>
          </p:nvPicPr>
          <p:blipFill>
            <a:blip r:embed="rId2"/>
            <a:stretch>
              <a:fillRect/>
            </a:stretch>
          </p:blipFill>
          <p:spPr>
            <a:xfrm>
              <a:off x="5013724" y="2667361"/>
              <a:ext cx="412931" cy="434284"/>
            </a:xfrm>
            <a:prstGeom prst="rect">
              <a:avLst/>
            </a:prstGeom>
          </p:spPr>
        </p:pic>
      </p:grpSp>
      <p:grpSp>
        <p:nvGrpSpPr>
          <p:cNvPr id="20" name="Group 19">
            <a:extLst>
              <a:ext uri="{FF2B5EF4-FFF2-40B4-BE49-F238E27FC236}">
                <a16:creationId xmlns:a16="http://schemas.microsoft.com/office/drawing/2014/main" id="{84EB6589-4823-8405-95A9-8E2385E939F4}"/>
              </a:ext>
            </a:extLst>
          </p:cNvPr>
          <p:cNvGrpSpPr/>
          <p:nvPr/>
        </p:nvGrpSpPr>
        <p:grpSpPr>
          <a:xfrm>
            <a:off x="4827077" y="3379689"/>
            <a:ext cx="5357906" cy="538121"/>
            <a:chOff x="4827077" y="3338251"/>
            <a:chExt cx="5357906" cy="538121"/>
          </a:xfrm>
        </p:grpSpPr>
        <p:sp>
          <p:nvSpPr>
            <p:cNvPr id="44" name="Freeform 3">
              <a:extLst>
                <a:ext uri="{FF2B5EF4-FFF2-40B4-BE49-F238E27FC236}">
                  <a16:creationId xmlns:a16="http://schemas.microsoft.com/office/drawing/2014/main" id="{2A5385FC-FBF3-45C4-5945-D374E4C20E8D}"/>
                </a:ext>
              </a:extLst>
            </p:cNvPr>
            <p:cNvSpPr/>
            <p:nvPr/>
          </p:nvSpPr>
          <p:spPr>
            <a:xfrm>
              <a:off x="4827077" y="3338251"/>
              <a:ext cx="3780655" cy="538121"/>
            </a:xfrm>
            <a:custGeom>
              <a:avLst/>
              <a:gdLst/>
              <a:ahLst/>
              <a:cxnLst/>
              <a:rect l="l" t="t" r="r" b="b"/>
              <a:pathLst>
                <a:path w="3460547" h="1667002">
                  <a:moveTo>
                    <a:pt x="31306" y="0"/>
                  </a:moveTo>
                  <a:lnTo>
                    <a:pt x="3429241" y="0"/>
                  </a:lnTo>
                  <a:cubicBezTo>
                    <a:pt x="3446531" y="0"/>
                    <a:pt x="3460547" y="14016"/>
                    <a:pt x="3460547" y="31306"/>
                  </a:cubicBezTo>
                  <a:lnTo>
                    <a:pt x="3460547" y="1635696"/>
                  </a:lnTo>
                  <a:cubicBezTo>
                    <a:pt x="3460547" y="1652986"/>
                    <a:pt x="3446531" y="1667002"/>
                    <a:pt x="3429241" y="1667002"/>
                  </a:cubicBezTo>
                  <a:lnTo>
                    <a:pt x="31306" y="1667002"/>
                  </a:lnTo>
                  <a:cubicBezTo>
                    <a:pt x="14016" y="1667002"/>
                    <a:pt x="0" y="1652986"/>
                    <a:pt x="0" y="1635696"/>
                  </a:cubicBezTo>
                  <a:lnTo>
                    <a:pt x="0" y="31306"/>
                  </a:lnTo>
                  <a:cubicBezTo>
                    <a:pt x="0" y="14016"/>
                    <a:pt x="14016" y="0"/>
                    <a:pt x="31306" y="0"/>
                  </a:cubicBezTo>
                  <a:close/>
                </a:path>
              </a:pathLst>
            </a:custGeom>
            <a:solidFill>
              <a:srgbClr val="007394"/>
            </a:solidFill>
          </p:spPr>
          <p:txBody>
            <a:bodyPr/>
            <a:lstStyle/>
            <a:p>
              <a:endParaRPr lang="en-US" sz="500"/>
            </a:p>
          </p:txBody>
        </p:sp>
        <p:sp>
          <p:nvSpPr>
            <p:cNvPr id="22" name="TextBox 22"/>
            <p:cNvSpPr txBox="1"/>
            <p:nvPr/>
          </p:nvSpPr>
          <p:spPr>
            <a:xfrm>
              <a:off x="5539484" y="3532499"/>
              <a:ext cx="4645499" cy="191912"/>
            </a:xfrm>
            <a:prstGeom prst="rect">
              <a:avLst/>
            </a:prstGeom>
          </p:spPr>
          <p:txBody>
            <a:bodyPr lIns="0" tIns="0" rIns="0" bIns="0" rtlCol="0" anchor="t">
              <a:spAutoFit/>
            </a:bodyPr>
            <a:lstStyle/>
            <a:p>
              <a:pPr>
                <a:lnSpc>
                  <a:spcPts val="1574"/>
                </a:lnSpc>
                <a:spcBef>
                  <a:spcPct val="0"/>
                </a:spcBef>
              </a:pPr>
              <a:r>
                <a:rPr lang="en-US" sz="1200">
                  <a:solidFill>
                    <a:schemeClr val="bg1"/>
                  </a:solidFill>
                  <a:latin typeface="Montserrat"/>
                  <a:ea typeface="+mn-lt"/>
                  <a:cs typeface="+mn-lt"/>
                </a:rPr>
                <a:t>Bookkeeping </a:t>
              </a:r>
            </a:p>
          </p:txBody>
        </p:sp>
        <p:pic>
          <p:nvPicPr>
            <p:cNvPr id="15" name="Picture 17" descr="A blue and black computer with a calculator and a dollar sign&#10;&#10;Description automatically generated">
              <a:extLst>
                <a:ext uri="{FF2B5EF4-FFF2-40B4-BE49-F238E27FC236}">
                  <a16:creationId xmlns:a16="http://schemas.microsoft.com/office/drawing/2014/main" id="{0EAA7FF7-4BF6-670B-3ECC-5F0F453E726D}"/>
                </a:ext>
              </a:extLst>
            </p:cNvPr>
            <p:cNvPicPr>
              <a:picLocks noChangeAspect="1"/>
            </p:cNvPicPr>
            <p:nvPr/>
          </p:nvPicPr>
          <p:blipFill>
            <a:blip r:embed="rId3"/>
            <a:stretch>
              <a:fillRect/>
            </a:stretch>
          </p:blipFill>
          <p:spPr>
            <a:xfrm>
              <a:off x="4997645" y="3387327"/>
              <a:ext cx="445741" cy="437443"/>
            </a:xfrm>
            <a:prstGeom prst="rect">
              <a:avLst/>
            </a:prstGeom>
          </p:spPr>
        </p:pic>
      </p:grpSp>
      <p:grpSp>
        <p:nvGrpSpPr>
          <p:cNvPr id="12" name="Group 11">
            <a:extLst>
              <a:ext uri="{FF2B5EF4-FFF2-40B4-BE49-F238E27FC236}">
                <a16:creationId xmlns:a16="http://schemas.microsoft.com/office/drawing/2014/main" id="{060B7BEC-B409-43C4-33D6-3D48410CA27F}"/>
              </a:ext>
            </a:extLst>
          </p:cNvPr>
          <p:cNvGrpSpPr/>
          <p:nvPr/>
        </p:nvGrpSpPr>
        <p:grpSpPr>
          <a:xfrm>
            <a:off x="2700000" y="4825244"/>
            <a:ext cx="3780655" cy="553494"/>
            <a:chOff x="2700000" y="4825244"/>
            <a:chExt cx="3780655" cy="553494"/>
          </a:xfrm>
        </p:grpSpPr>
        <p:grpSp>
          <p:nvGrpSpPr>
            <p:cNvPr id="8" name="Group 2">
              <a:extLst>
                <a:ext uri="{FF2B5EF4-FFF2-40B4-BE49-F238E27FC236}">
                  <a16:creationId xmlns:a16="http://schemas.microsoft.com/office/drawing/2014/main" id="{176F8DD0-B5F0-7057-44FD-5BD0244EB6F2}"/>
                </a:ext>
              </a:extLst>
            </p:cNvPr>
            <p:cNvGrpSpPr/>
            <p:nvPr/>
          </p:nvGrpSpPr>
          <p:grpSpPr>
            <a:xfrm>
              <a:off x="2700000" y="4825244"/>
              <a:ext cx="3780655" cy="553494"/>
              <a:chOff x="0" y="-47625"/>
              <a:chExt cx="3460547" cy="1714627"/>
            </a:xfrm>
          </p:grpSpPr>
          <p:sp>
            <p:nvSpPr>
              <p:cNvPr id="18" name="Freeform 3">
                <a:extLst>
                  <a:ext uri="{FF2B5EF4-FFF2-40B4-BE49-F238E27FC236}">
                    <a16:creationId xmlns:a16="http://schemas.microsoft.com/office/drawing/2014/main" id="{F8D36FCF-5973-AC3E-D086-F5B412B422D8}"/>
                  </a:ext>
                </a:extLst>
              </p:cNvPr>
              <p:cNvSpPr/>
              <p:nvPr/>
            </p:nvSpPr>
            <p:spPr>
              <a:xfrm>
                <a:off x="0" y="0"/>
                <a:ext cx="3460547" cy="1667002"/>
              </a:xfrm>
              <a:custGeom>
                <a:avLst/>
                <a:gdLst/>
                <a:ahLst/>
                <a:cxnLst/>
                <a:rect l="l" t="t" r="r" b="b"/>
                <a:pathLst>
                  <a:path w="3460547" h="1667002">
                    <a:moveTo>
                      <a:pt x="31306" y="0"/>
                    </a:moveTo>
                    <a:lnTo>
                      <a:pt x="3429241" y="0"/>
                    </a:lnTo>
                    <a:cubicBezTo>
                      <a:pt x="3446531" y="0"/>
                      <a:pt x="3460547" y="14016"/>
                      <a:pt x="3460547" y="31306"/>
                    </a:cubicBezTo>
                    <a:lnTo>
                      <a:pt x="3460547" y="1635696"/>
                    </a:lnTo>
                    <a:cubicBezTo>
                      <a:pt x="3460547" y="1652986"/>
                      <a:pt x="3446531" y="1667002"/>
                      <a:pt x="3429241" y="1667002"/>
                    </a:cubicBezTo>
                    <a:lnTo>
                      <a:pt x="31306" y="1667002"/>
                    </a:lnTo>
                    <a:cubicBezTo>
                      <a:pt x="14016" y="1667002"/>
                      <a:pt x="0" y="1652986"/>
                      <a:pt x="0" y="1635696"/>
                    </a:cubicBezTo>
                    <a:lnTo>
                      <a:pt x="0" y="31306"/>
                    </a:lnTo>
                    <a:cubicBezTo>
                      <a:pt x="0" y="14016"/>
                      <a:pt x="14016" y="0"/>
                      <a:pt x="31306" y="0"/>
                    </a:cubicBezTo>
                    <a:close/>
                  </a:path>
                </a:pathLst>
              </a:custGeom>
              <a:solidFill>
                <a:srgbClr val="007394"/>
              </a:solidFill>
            </p:spPr>
            <p:txBody>
              <a:bodyPr/>
              <a:lstStyle/>
              <a:p>
                <a:endParaRPr lang="en-US" sz="500"/>
              </a:p>
            </p:txBody>
          </p:sp>
          <p:sp>
            <p:nvSpPr>
              <p:cNvPr id="19" name="TextBox 4">
                <a:extLst>
                  <a:ext uri="{FF2B5EF4-FFF2-40B4-BE49-F238E27FC236}">
                    <a16:creationId xmlns:a16="http://schemas.microsoft.com/office/drawing/2014/main" id="{F9B6ECB0-ABD4-DA33-B1D3-8C78FCEA21FE}"/>
                  </a:ext>
                </a:extLst>
              </p:cNvPr>
              <p:cNvSpPr txBox="1"/>
              <p:nvPr/>
            </p:nvSpPr>
            <p:spPr>
              <a:xfrm>
                <a:off x="0" y="-47625"/>
                <a:ext cx="812800" cy="860425"/>
              </a:xfrm>
              <a:prstGeom prst="rect">
                <a:avLst/>
              </a:prstGeom>
            </p:spPr>
            <p:txBody>
              <a:bodyPr lIns="25400" tIns="25400" rIns="25400" bIns="25400" rtlCol="0" anchor="ctr"/>
              <a:lstStyle/>
              <a:p>
                <a:pPr algn="ctr">
                  <a:lnSpc>
                    <a:spcPts val="1640"/>
                  </a:lnSpc>
                </a:pPr>
                <a:endParaRPr sz="500"/>
              </a:p>
            </p:txBody>
          </p:sp>
        </p:grpSp>
        <p:sp>
          <p:nvSpPr>
            <p:cNvPr id="21" name="Slide Number Placeholder 33">
              <a:extLst>
                <a:ext uri="{FF2B5EF4-FFF2-40B4-BE49-F238E27FC236}">
                  <a16:creationId xmlns:a16="http://schemas.microsoft.com/office/drawing/2014/main" id="{82C1F7A7-27BC-D1DF-C139-72ABE13723C3}"/>
                </a:ext>
              </a:extLst>
            </p:cNvPr>
            <p:cNvSpPr txBox="1">
              <a:spLocks/>
            </p:cNvSpPr>
            <p:nvPr/>
          </p:nvSpPr>
          <p:spPr>
            <a:xfrm>
              <a:off x="3403590" y="5020828"/>
              <a:ext cx="2759734" cy="193346"/>
            </a:xfrm>
            <a:prstGeom prst="rect">
              <a:avLst/>
            </a:prstGeom>
          </p:spPr>
          <p:txBody>
            <a:bodyPr vert="horz" lIns="45720" tIns="22860" rIns="45720" bIns="228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latin typeface="Montserrat"/>
                  <a:ea typeface="+mn-lt"/>
                  <a:cs typeface="+mn-lt"/>
                </a:rPr>
                <a:t>Project Management</a:t>
              </a:r>
            </a:p>
          </p:txBody>
        </p:sp>
        <p:pic>
          <p:nvPicPr>
            <p:cNvPr id="39" name="Picture 39" descr="A blue line drawing of a paper&#10;&#10;Description automatically generated">
              <a:extLst>
                <a:ext uri="{FF2B5EF4-FFF2-40B4-BE49-F238E27FC236}">
                  <a16:creationId xmlns:a16="http://schemas.microsoft.com/office/drawing/2014/main" id="{DF10C4A5-DB39-ABA6-ABDA-81EA28E04584}"/>
                </a:ext>
              </a:extLst>
            </p:cNvPr>
            <p:cNvPicPr>
              <a:picLocks noChangeAspect="1"/>
            </p:cNvPicPr>
            <p:nvPr/>
          </p:nvPicPr>
          <p:blipFill>
            <a:blip r:embed="rId4"/>
            <a:stretch>
              <a:fillRect/>
            </a:stretch>
          </p:blipFill>
          <p:spPr>
            <a:xfrm>
              <a:off x="2872597" y="4878238"/>
              <a:ext cx="411912" cy="444261"/>
            </a:xfrm>
            <a:prstGeom prst="rect">
              <a:avLst/>
            </a:prstGeom>
          </p:spPr>
        </p:pic>
      </p:grpSp>
      <p:grpSp>
        <p:nvGrpSpPr>
          <p:cNvPr id="5" name="Group 4">
            <a:extLst>
              <a:ext uri="{FF2B5EF4-FFF2-40B4-BE49-F238E27FC236}">
                <a16:creationId xmlns:a16="http://schemas.microsoft.com/office/drawing/2014/main" id="{3F6A474F-0D43-5769-7C43-A8A018EE40C7}"/>
              </a:ext>
            </a:extLst>
          </p:cNvPr>
          <p:cNvGrpSpPr/>
          <p:nvPr/>
        </p:nvGrpSpPr>
        <p:grpSpPr>
          <a:xfrm>
            <a:off x="546806" y="2628308"/>
            <a:ext cx="3780655" cy="538121"/>
            <a:chOff x="546806" y="2628308"/>
            <a:chExt cx="3780655" cy="538121"/>
          </a:xfrm>
        </p:grpSpPr>
        <p:sp>
          <p:nvSpPr>
            <p:cNvPr id="43" name="Freeform 3">
              <a:extLst>
                <a:ext uri="{FF2B5EF4-FFF2-40B4-BE49-F238E27FC236}">
                  <a16:creationId xmlns:a16="http://schemas.microsoft.com/office/drawing/2014/main" id="{29D5C253-62F4-DEAD-6403-C290A34C0C36}"/>
                </a:ext>
              </a:extLst>
            </p:cNvPr>
            <p:cNvSpPr/>
            <p:nvPr/>
          </p:nvSpPr>
          <p:spPr>
            <a:xfrm>
              <a:off x="546806" y="2628308"/>
              <a:ext cx="3780655" cy="538121"/>
            </a:xfrm>
            <a:custGeom>
              <a:avLst/>
              <a:gdLst/>
              <a:ahLst/>
              <a:cxnLst/>
              <a:rect l="l" t="t" r="r" b="b"/>
              <a:pathLst>
                <a:path w="3460547" h="1667002">
                  <a:moveTo>
                    <a:pt x="31306" y="0"/>
                  </a:moveTo>
                  <a:lnTo>
                    <a:pt x="3429241" y="0"/>
                  </a:lnTo>
                  <a:cubicBezTo>
                    <a:pt x="3446531" y="0"/>
                    <a:pt x="3460547" y="14016"/>
                    <a:pt x="3460547" y="31306"/>
                  </a:cubicBezTo>
                  <a:lnTo>
                    <a:pt x="3460547" y="1635696"/>
                  </a:lnTo>
                  <a:cubicBezTo>
                    <a:pt x="3460547" y="1652986"/>
                    <a:pt x="3446531" y="1667002"/>
                    <a:pt x="3429241" y="1667002"/>
                  </a:cubicBezTo>
                  <a:lnTo>
                    <a:pt x="31306" y="1667002"/>
                  </a:lnTo>
                  <a:cubicBezTo>
                    <a:pt x="14016" y="1667002"/>
                    <a:pt x="0" y="1652986"/>
                    <a:pt x="0" y="1635696"/>
                  </a:cubicBezTo>
                  <a:lnTo>
                    <a:pt x="0" y="31306"/>
                  </a:lnTo>
                  <a:cubicBezTo>
                    <a:pt x="0" y="14016"/>
                    <a:pt x="14016" y="0"/>
                    <a:pt x="31306" y="0"/>
                  </a:cubicBezTo>
                  <a:close/>
                </a:path>
              </a:pathLst>
            </a:custGeom>
            <a:solidFill>
              <a:srgbClr val="007394"/>
            </a:solidFill>
          </p:spPr>
          <p:txBody>
            <a:bodyPr/>
            <a:lstStyle/>
            <a:p>
              <a:endParaRPr lang="en-US" sz="500"/>
            </a:p>
          </p:txBody>
        </p:sp>
        <p:sp>
          <p:nvSpPr>
            <p:cNvPr id="45" name="TextBox 7">
              <a:extLst>
                <a:ext uri="{FF2B5EF4-FFF2-40B4-BE49-F238E27FC236}">
                  <a16:creationId xmlns:a16="http://schemas.microsoft.com/office/drawing/2014/main" id="{6C10BC4E-EBCC-C4B3-0EE7-1FA7E2CA2622}"/>
                </a:ext>
              </a:extLst>
            </p:cNvPr>
            <p:cNvSpPr txBox="1"/>
            <p:nvPr/>
          </p:nvSpPr>
          <p:spPr>
            <a:xfrm>
              <a:off x="1231922" y="2800778"/>
              <a:ext cx="2935205" cy="191912"/>
            </a:xfrm>
            <a:prstGeom prst="rect">
              <a:avLst/>
            </a:prstGeom>
          </p:spPr>
          <p:txBody>
            <a:bodyPr lIns="0" tIns="0" rIns="0" bIns="0" rtlCol="0" anchor="t">
              <a:spAutoFit/>
            </a:bodyPr>
            <a:lstStyle/>
            <a:p>
              <a:pPr>
                <a:lnSpc>
                  <a:spcPts val="1574"/>
                </a:lnSpc>
                <a:spcBef>
                  <a:spcPct val="0"/>
                </a:spcBef>
              </a:pPr>
              <a:r>
                <a:rPr lang="en-US" sz="1200">
                  <a:solidFill>
                    <a:schemeClr val="bg1"/>
                  </a:solidFill>
                  <a:latin typeface="Montserrat"/>
                  <a:ea typeface="+mn-lt"/>
                  <a:cs typeface="+mn-lt"/>
                </a:rPr>
                <a:t>Customer Service</a:t>
              </a:r>
            </a:p>
          </p:txBody>
        </p:sp>
        <p:pic>
          <p:nvPicPr>
            <p:cNvPr id="32" name="Picture 31" descr="A person with headset and stars above their head&#10;&#10;Description automatically generated">
              <a:extLst>
                <a:ext uri="{FF2B5EF4-FFF2-40B4-BE49-F238E27FC236}">
                  <a16:creationId xmlns:a16="http://schemas.microsoft.com/office/drawing/2014/main" id="{B2916C76-2B41-8485-DB6F-9718E45CF831}"/>
                </a:ext>
              </a:extLst>
            </p:cNvPr>
            <p:cNvPicPr>
              <a:picLocks noChangeAspect="1"/>
            </p:cNvPicPr>
            <p:nvPr/>
          </p:nvPicPr>
          <p:blipFill>
            <a:blip r:embed="rId5"/>
            <a:stretch>
              <a:fillRect/>
            </a:stretch>
          </p:blipFill>
          <p:spPr>
            <a:xfrm>
              <a:off x="673533" y="2675508"/>
              <a:ext cx="419372" cy="440988"/>
            </a:xfrm>
            <a:prstGeom prst="rect">
              <a:avLst/>
            </a:prstGeom>
          </p:spPr>
        </p:pic>
      </p:grpSp>
      <p:grpSp>
        <p:nvGrpSpPr>
          <p:cNvPr id="2" name="Group 1">
            <a:extLst>
              <a:ext uri="{FF2B5EF4-FFF2-40B4-BE49-F238E27FC236}">
                <a16:creationId xmlns:a16="http://schemas.microsoft.com/office/drawing/2014/main" id="{AB29B7CE-0059-AA23-1BAF-251DA561EBEE}"/>
              </a:ext>
            </a:extLst>
          </p:cNvPr>
          <p:cNvGrpSpPr/>
          <p:nvPr/>
        </p:nvGrpSpPr>
        <p:grpSpPr>
          <a:xfrm>
            <a:off x="529599" y="1910553"/>
            <a:ext cx="3780655" cy="538121"/>
            <a:chOff x="529599" y="1910553"/>
            <a:chExt cx="3780655" cy="538121"/>
          </a:xfrm>
        </p:grpSpPr>
        <p:sp>
          <p:nvSpPr>
            <p:cNvPr id="3" name="Freeform 3"/>
            <p:cNvSpPr/>
            <p:nvPr/>
          </p:nvSpPr>
          <p:spPr>
            <a:xfrm>
              <a:off x="529599" y="1910553"/>
              <a:ext cx="3780655" cy="538121"/>
            </a:xfrm>
            <a:custGeom>
              <a:avLst/>
              <a:gdLst/>
              <a:ahLst/>
              <a:cxnLst/>
              <a:rect l="l" t="t" r="r" b="b"/>
              <a:pathLst>
                <a:path w="3460547" h="1667002">
                  <a:moveTo>
                    <a:pt x="31306" y="0"/>
                  </a:moveTo>
                  <a:lnTo>
                    <a:pt x="3429241" y="0"/>
                  </a:lnTo>
                  <a:cubicBezTo>
                    <a:pt x="3446531" y="0"/>
                    <a:pt x="3460547" y="14016"/>
                    <a:pt x="3460547" y="31306"/>
                  </a:cubicBezTo>
                  <a:lnTo>
                    <a:pt x="3460547" y="1635696"/>
                  </a:lnTo>
                  <a:cubicBezTo>
                    <a:pt x="3460547" y="1652986"/>
                    <a:pt x="3446531" y="1667002"/>
                    <a:pt x="3429241" y="1667002"/>
                  </a:cubicBezTo>
                  <a:lnTo>
                    <a:pt x="31306" y="1667002"/>
                  </a:lnTo>
                  <a:cubicBezTo>
                    <a:pt x="14016" y="1667002"/>
                    <a:pt x="0" y="1652986"/>
                    <a:pt x="0" y="1635696"/>
                  </a:cubicBezTo>
                  <a:lnTo>
                    <a:pt x="0" y="31306"/>
                  </a:lnTo>
                  <a:cubicBezTo>
                    <a:pt x="0" y="14016"/>
                    <a:pt x="14016" y="0"/>
                    <a:pt x="31306" y="0"/>
                  </a:cubicBezTo>
                  <a:close/>
                </a:path>
              </a:pathLst>
            </a:custGeom>
            <a:solidFill>
              <a:srgbClr val="007394"/>
            </a:solidFill>
          </p:spPr>
          <p:txBody>
            <a:bodyPr/>
            <a:lstStyle/>
            <a:p>
              <a:endParaRPr lang="en-US" sz="500"/>
            </a:p>
          </p:txBody>
        </p:sp>
        <p:sp>
          <p:nvSpPr>
            <p:cNvPr id="7" name="TextBox 7"/>
            <p:cNvSpPr txBox="1"/>
            <p:nvPr/>
          </p:nvSpPr>
          <p:spPr>
            <a:xfrm>
              <a:off x="1214715" y="2083023"/>
              <a:ext cx="2935205" cy="191912"/>
            </a:xfrm>
            <a:prstGeom prst="rect">
              <a:avLst/>
            </a:prstGeom>
          </p:spPr>
          <p:txBody>
            <a:bodyPr lIns="0" tIns="0" rIns="0" bIns="0" rtlCol="0" anchor="t">
              <a:spAutoFit/>
            </a:bodyPr>
            <a:lstStyle/>
            <a:p>
              <a:pPr>
                <a:lnSpc>
                  <a:spcPts val="1574"/>
                </a:lnSpc>
                <a:spcBef>
                  <a:spcPct val="0"/>
                </a:spcBef>
              </a:pPr>
              <a:r>
                <a:rPr lang="en-US" sz="1200">
                  <a:solidFill>
                    <a:schemeClr val="bg1"/>
                  </a:solidFill>
                  <a:latin typeface="Montserrat"/>
                  <a:ea typeface="+mn-lt"/>
                  <a:cs typeface="+mn-lt"/>
                </a:rPr>
                <a:t>Marketing Management</a:t>
              </a:r>
            </a:p>
          </p:txBody>
        </p:sp>
        <p:pic>
          <p:nvPicPr>
            <p:cNvPr id="34" name="Picture 33" descr="A blue and white logo with a person and a speech bubble&#10;&#10;Description automatically generated">
              <a:extLst>
                <a:ext uri="{FF2B5EF4-FFF2-40B4-BE49-F238E27FC236}">
                  <a16:creationId xmlns:a16="http://schemas.microsoft.com/office/drawing/2014/main" id="{2A100FCF-C4E7-62B2-04D1-8A3752AFB1F9}"/>
                </a:ext>
              </a:extLst>
            </p:cNvPr>
            <p:cNvPicPr>
              <a:picLocks noChangeAspect="1"/>
            </p:cNvPicPr>
            <p:nvPr/>
          </p:nvPicPr>
          <p:blipFill>
            <a:blip r:embed="rId6"/>
            <a:stretch>
              <a:fillRect/>
            </a:stretch>
          </p:blipFill>
          <p:spPr>
            <a:xfrm>
              <a:off x="671752" y="1974388"/>
              <a:ext cx="412503" cy="431659"/>
            </a:xfrm>
            <a:prstGeom prst="rect">
              <a:avLst/>
            </a:prstGeom>
          </p:spPr>
        </p:pic>
      </p:grpSp>
      <p:grpSp>
        <p:nvGrpSpPr>
          <p:cNvPr id="6" name="Group 5">
            <a:extLst>
              <a:ext uri="{FF2B5EF4-FFF2-40B4-BE49-F238E27FC236}">
                <a16:creationId xmlns:a16="http://schemas.microsoft.com/office/drawing/2014/main" id="{7CC0E77A-E76E-77C4-DC5F-9CA6E014C8AF}"/>
              </a:ext>
            </a:extLst>
          </p:cNvPr>
          <p:cNvGrpSpPr/>
          <p:nvPr/>
        </p:nvGrpSpPr>
        <p:grpSpPr>
          <a:xfrm>
            <a:off x="554180" y="3381182"/>
            <a:ext cx="3780655" cy="538121"/>
            <a:chOff x="554180" y="3381182"/>
            <a:chExt cx="3780655" cy="538121"/>
          </a:xfrm>
        </p:grpSpPr>
        <p:sp>
          <p:nvSpPr>
            <p:cNvPr id="30" name="Freeform 3">
              <a:extLst>
                <a:ext uri="{FF2B5EF4-FFF2-40B4-BE49-F238E27FC236}">
                  <a16:creationId xmlns:a16="http://schemas.microsoft.com/office/drawing/2014/main" id="{7104E7A4-B936-23B9-11CF-578D6E9D201C}"/>
                </a:ext>
              </a:extLst>
            </p:cNvPr>
            <p:cNvSpPr/>
            <p:nvPr/>
          </p:nvSpPr>
          <p:spPr>
            <a:xfrm>
              <a:off x="554180" y="3381182"/>
              <a:ext cx="3780655" cy="538121"/>
            </a:xfrm>
            <a:custGeom>
              <a:avLst/>
              <a:gdLst/>
              <a:ahLst/>
              <a:cxnLst/>
              <a:rect l="l" t="t" r="r" b="b"/>
              <a:pathLst>
                <a:path w="3460547" h="1667002">
                  <a:moveTo>
                    <a:pt x="31306" y="0"/>
                  </a:moveTo>
                  <a:lnTo>
                    <a:pt x="3429241" y="0"/>
                  </a:lnTo>
                  <a:cubicBezTo>
                    <a:pt x="3446531" y="0"/>
                    <a:pt x="3460547" y="14016"/>
                    <a:pt x="3460547" y="31306"/>
                  </a:cubicBezTo>
                  <a:lnTo>
                    <a:pt x="3460547" y="1635696"/>
                  </a:lnTo>
                  <a:cubicBezTo>
                    <a:pt x="3460547" y="1652986"/>
                    <a:pt x="3446531" y="1667002"/>
                    <a:pt x="3429241" y="1667002"/>
                  </a:cubicBezTo>
                  <a:lnTo>
                    <a:pt x="31306" y="1667002"/>
                  </a:lnTo>
                  <a:cubicBezTo>
                    <a:pt x="14016" y="1667002"/>
                    <a:pt x="0" y="1652986"/>
                    <a:pt x="0" y="1635696"/>
                  </a:cubicBezTo>
                  <a:lnTo>
                    <a:pt x="0" y="31306"/>
                  </a:lnTo>
                  <a:cubicBezTo>
                    <a:pt x="0" y="14016"/>
                    <a:pt x="14016" y="0"/>
                    <a:pt x="31306" y="0"/>
                  </a:cubicBezTo>
                  <a:close/>
                </a:path>
              </a:pathLst>
            </a:custGeom>
            <a:solidFill>
              <a:srgbClr val="007394"/>
            </a:solidFill>
          </p:spPr>
          <p:txBody>
            <a:bodyPr/>
            <a:lstStyle/>
            <a:p>
              <a:endParaRPr lang="en-US" sz="500"/>
            </a:p>
          </p:txBody>
        </p:sp>
        <p:sp>
          <p:nvSpPr>
            <p:cNvPr id="10" name="TextBox 10"/>
            <p:cNvSpPr txBox="1"/>
            <p:nvPr/>
          </p:nvSpPr>
          <p:spPr>
            <a:xfrm>
              <a:off x="1239640" y="3546289"/>
              <a:ext cx="2582599" cy="191912"/>
            </a:xfrm>
            <a:prstGeom prst="rect">
              <a:avLst/>
            </a:prstGeom>
          </p:spPr>
          <p:txBody>
            <a:bodyPr wrap="square" lIns="0" tIns="0" rIns="0" bIns="0" rtlCol="0" anchor="t">
              <a:spAutoFit/>
            </a:bodyPr>
            <a:lstStyle/>
            <a:p>
              <a:pPr>
                <a:lnSpc>
                  <a:spcPts val="1574"/>
                </a:lnSpc>
                <a:spcBef>
                  <a:spcPct val="0"/>
                </a:spcBef>
              </a:pPr>
              <a:r>
                <a:rPr lang="en-US" sz="1200">
                  <a:solidFill>
                    <a:schemeClr val="bg1"/>
                  </a:solidFill>
                  <a:latin typeface="Montserrat"/>
                  <a:ea typeface="+mn-lt"/>
                  <a:cs typeface="+mn-lt"/>
                </a:rPr>
                <a:t>Software Development</a:t>
              </a:r>
            </a:p>
          </p:txBody>
        </p:sp>
        <p:pic>
          <p:nvPicPr>
            <p:cNvPr id="35" name="Picture 34" descr="A blue icon of a person&#10;&#10;Description automatically generated">
              <a:extLst>
                <a:ext uri="{FF2B5EF4-FFF2-40B4-BE49-F238E27FC236}">
                  <a16:creationId xmlns:a16="http://schemas.microsoft.com/office/drawing/2014/main" id="{0D2927F5-5DA9-BA6A-6EDB-3AA74FE6595B}"/>
                </a:ext>
              </a:extLst>
            </p:cNvPr>
            <p:cNvPicPr>
              <a:picLocks noChangeAspect="1"/>
            </p:cNvPicPr>
            <p:nvPr/>
          </p:nvPicPr>
          <p:blipFill>
            <a:blip r:embed="rId7"/>
            <a:stretch>
              <a:fillRect/>
            </a:stretch>
          </p:blipFill>
          <p:spPr>
            <a:xfrm>
              <a:off x="671751" y="3443047"/>
              <a:ext cx="406117" cy="406117"/>
            </a:xfrm>
            <a:prstGeom prst="rect">
              <a:avLst/>
            </a:prstGeom>
          </p:spPr>
        </p:pic>
      </p:grpSp>
      <p:grpSp>
        <p:nvGrpSpPr>
          <p:cNvPr id="9" name="Group 8">
            <a:extLst>
              <a:ext uri="{FF2B5EF4-FFF2-40B4-BE49-F238E27FC236}">
                <a16:creationId xmlns:a16="http://schemas.microsoft.com/office/drawing/2014/main" id="{2D669F44-4D3E-4562-73EE-DD9A5984CF94}"/>
              </a:ext>
            </a:extLst>
          </p:cNvPr>
          <p:cNvGrpSpPr/>
          <p:nvPr/>
        </p:nvGrpSpPr>
        <p:grpSpPr>
          <a:xfrm>
            <a:off x="554180" y="4101840"/>
            <a:ext cx="3780655" cy="538121"/>
            <a:chOff x="554180" y="4101840"/>
            <a:chExt cx="3780655" cy="538121"/>
          </a:xfrm>
        </p:grpSpPr>
        <p:sp>
          <p:nvSpPr>
            <p:cNvPr id="46" name="Freeform 3">
              <a:extLst>
                <a:ext uri="{FF2B5EF4-FFF2-40B4-BE49-F238E27FC236}">
                  <a16:creationId xmlns:a16="http://schemas.microsoft.com/office/drawing/2014/main" id="{A2159574-F28A-B53D-3C17-6B7C896818DF}"/>
                </a:ext>
              </a:extLst>
            </p:cNvPr>
            <p:cNvSpPr/>
            <p:nvPr/>
          </p:nvSpPr>
          <p:spPr>
            <a:xfrm>
              <a:off x="554180" y="4101840"/>
              <a:ext cx="3780655" cy="538121"/>
            </a:xfrm>
            <a:custGeom>
              <a:avLst/>
              <a:gdLst/>
              <a:ahLst/>
              <a:cxnLst/>
              <a:rect l="l" t="t" r="r" b="b"/>
              <a:pathLst>
                <a:path w="3460547" h="1667002">
                  <a:moveTo>
                    <a:pt x="31306" y="0"/>
                  </a:moveTo>
                  <a:lnTo>
                    <a:pt x="3429241" y="0"/>
                  </a:lnTo>
                  <a:cubicBezTo>
                    <a:pt x="3446531" y="0"/>
                    <a:pt x="3460547" y="14016"/>
                    <a:pt x="3460547" y="31306"/>
                  </a:cubicBezTo>
                  <a:lnTo>
                    <a:pt x="3460547" y="1635696"/>
                  </a:lnTo>
                  <a:cubicBezTo>
                    <a:pt x="3460547" y="1652986"/>
                    <a:pt x="3446531" y="1667002"/>
                    <a:pt x="3429241" y="1667002"/>
                  </a:cubicBezTo>
                  <a:lnTo>
                    <a:pt x="31306" y="1667002"/>
                  </a:lnTo>
                  <a:cubicBezTo>
                    <a:pt x="14016" y="1667002"/>
                    <a:pt x="0" y="1652986"/>
                    <a:pt x="0" y="1635696"/>
                  </a:cubicBezTo>
                  <a:lnTo>
                    <a:pt x="0" y="31306"/>
                  </a:lnTo>
                  <a:cubicBezTo>
                    <a:pt x="0" y="14016"/>
                    <a:pt x="14016" y="0"/>
                    <a:pt x="31306" y="0"/>
                  </a:cubicBezTo>
                  <a:close/>
                </a:path>
              </a:pathLst>
            </a:custGeom>
            <a:solidFill>
              <a:srgbClr val="007394"/>
            </a:solidFill>
          </p:spPr>
          <p:txBody>
            <a:bodyPr/>
            <a:lstStyle/>
            <a:p>
              <a:endParaRPr lang="en-US" sz="500"/>
            </a:p>
          </p:txBody>
        </p:sp>
        <p:sp>
          <p:nvSpPr>
            <p:cNvPr id="47" name="TextBox 10">
              <a:extLst>
                <a:ext uri="{FF2B5EF4-FFF2-40B4-BE49-F238E27FC236}">
                  <a16:creationId xmlns:a16="http://schemas.microsoft.com/office/drawing/2014/main" id="{AA45A165-6A69-C57D-87E5-23B1793170BC}"/>
                </a:ext>
              </a:extLst>
            </p:cNvPr>
            <p:cNvSpPr txBox="1"/>
            <p:nvPr/>
          </p:nvSpPr>
          <p:spPr>
            <a:xfrm>
              <a:off x="1239640" y="4266947"/>
              <a:ext cx="2582599" cy="191912"/>
            </a:xfrm>
            <a:prstGeom prst="rect">
              <a:avLst/>
            </a:prstGeom>
          </p:spPr>
          <p:txBody>
            <a:bodyPr wrap="square" lIns="0" tIns="0" rIns="0" bIns="0" rtlCol="0" anchor="t">
              <a:spAutoFit/>
            </a:bodyPr>
            <a:lstStyle/>
            <a:p>
              <a:pPr>
                <a:lnSpc>
                  <a:spcPts val="1574"/>
                </a:lnSpc>
                <a:spcBef>
                  <a:spcPct val="0"/>
                </a:spcBef>
              </a:pPr>
              <a:r>
                <a:rPr lang="en-US" sz="1200">
                  <a:solidFill>
                    <a:schemeClr val="bg1"/>
                  </a:solidFill>
                  <a:latin typeface="Montserrat"/>
                  <a:ea typeface="+mn-lt"/>
                  <a:cs typeface="+mn-lt"/>
                </a:rPr>
                <a:t>IT Support</a:t>
              </a:r>
            </a:p>
          </p:txBody>
        </p:sp>
        <p:pic>
          <p:nvPicPr>
            <p:cNvPr id="36" name="Picture 35" descr="A blue computer screen with a wrench and gear&#10;&#10;Description automatically generated">
              <a:extLst>
                <a:ext uri="{FF2B5EF4-FFF2-40B4-BE49-F238E27FC236}">
                  <a16:creationId xmlns:a16="http://schemas.microsoft.com/office/drawing/2014/main" id="{CF99B7CD-852C-5CDA-4EBE-97512AAB83EE}"/>
                </a:ext>
              </a:extLst>
            </p:cNvPr>
            <p:cNvPicPr>
              <a:picLocks noChangeAspect="1"/>
            </p:cNvPicPr>
            <p:nvPr/>
          </p:nvPicPr>
          <p:blipFill>
            <a:blip r:embed="rId8"/>
            <a:stretch>
              <a:fillRect/>
            </a:stretch>
          </p:blipFill>
          <p:spPr>
            <a:xfrm>
              <a:off x="671208" y="4192080"/>
              <a:ext cx="359925" cy="376137"/>
            </a:xfrm>
            <a:prstGeom prst="rect">
              <a:avLst/>
            </a:prstGeom>
          </p:spPr>
        </p:pic>
      </p:grpSp>
      <p:grpSp>
        <p:nvGrpSpPr>
          <p:cNvPr id="48" name="Group 47">
            <a:extLst>
              <a:ext uri="{FF2B5EF4-FFF2-40B4-BE49-F238E27FC236}">
                <a16:creationId xmlns:a16="http://schemas.microsoft.com/office/drawing/2014/main" id="{0E8E037A-9EAC-7CCD-0E43-AD575B50FACE}"/>
              </a:ext>
            </a:extLst>
          </p:cNvPr>
          <p:cNvGrpSpPr/>
          <p:nvPr/>
        </p:nvGrpSpPr>
        <p:grpSpPr>
          <a:xfrm>
            <a:off x="4823620" y="4110724"/>
            <a:ext cx="4515961" cy="538121"/>
            <a:chOff x="4823620" y="4110724"/>
            <a:chExt cx="4515961" cy="538121"/>
          </a:xfrm>
        </p:grpSpPr>
        <p:sp>
          <p:nvSpPr>
            <p:cNvPr id="41" name="Freeform 3">
              <a:extLst>
                <a:ext uri="{FF2B5EF4-FFF2-40B4-BE49-F238E27FC236}">
                  <a16:creationId xmlns:a16="http://schemas.microsoft.com/office/drawing/2014/main" id="{F7845BDD-EE8B-6A36-C6E9-8E93FFC4FE45}"/>
                </a:ext>
              </a:extLst>
            </p:cNvPr>
            <p:cNvSpPr/>
            <p:nvPr/>
          </p:nvSpPr>
          <p:spPr>
            <a:xfrm>
              <a:off x="4823620" y="4110724"/>
              <a:ext cx="3780655" cy="538121"/>
            </a:xfrm>
            <a:custGeom>
              <a:avLst/>
              <a:gdLst/>
              <a:ahLst/>
              <a:cxnLst/>
              <a:rect l="l" t="t" r="r" b="b"/>
              <a:pathLst>
                <a:path w="3460547" h="1667002">
                  <a:moveTo>
                    <a:pt x="31306" y="0"/>
                  </a:moveTo>
                  <a:lnTo>
                    <a:pt x="3429241" y="0"/>
                  </a:lnTo>
                  <a:cubicBezTo>
                    <a:pt x="3446531" y="0"/>
                    <a:pt x="3460547" y="14016"/>
                    <a:pt x="3460547" y="31306"/>
                  </a:cubicBezTo>
                  <a:lnTo>
                    <a:pt x="3460547" y="1635696"/>
                  </a:lnTo>
                  <a:cubicBezTo>
                    <a:pt x="3460547" y="1652986"/>
                    <a:pt x="3446531" y="1667002"/>
                    <a:pt x="3429241" y="1667002"/>
                  </a:cubicBezTo>
                  <a:lnTo>
                    <a:pt x="31306" y="1667002"/>
                  </a:lnTo>
                  <a:cubicBezTo>
                    <a:pt x="14016" y="1667002"/>
                    <a:pt x="0" y="1652986"/>
                    <a:pt x="0" y="1635696"/>
                  </a:cubicBezTo>
                  <a:lnTo>
                    <a:pt x="0" y="31306"/>
                  </a:lnTo>
                  <a:cubicBezTo>
                    <a:pt x="0" y="14016"/>
                    <a:pt x="14016" y="0"/>
                    <a:pt x="31306" y="0"/>
                  </a:cubicBezTo>
                  <a:close/>
                </a:path>
              </a:pathLst>
            </a:custGeom>
            <a:solidFill>
              <a:srgbClr val="007394"/>
            </a:solidFill>
          </p:spPr>
          <p:txBody>
            <a:bodyPr/>
            <a:lstStyle/>
            <a:p>
              <a:endParaRPr lang="en-US" sz="500"/>
            </a:p>
          </p:txBody>
        </p:sp>
        <p:sp>
          <p:nvSpPr>
            <p:cNvPr id="16" name="TextBox 16"/>
            <p:cNvSpPr txBox="1"/>
            <p:nvPr/>
          </p:nvSpPr>
          <p:spPr>
            <a:xfrm>
              <a:off x="5541526" y="4308406"/>
              <a:ext cx="3798055" cy="190630"/>
            </a:xfrm>
            <a:prstGeom prst="rect">
              <a:avLst/>
            </a:prstGeom>
          </p:spPr>
          <p:txBody>
            <a:bodyPr lIns="0" tIns="0" rIns="0" bIns="0" rtlCol="0" anchor="t">
              <a:spAutoFit/>
            </a:bodyPr>
            <a:lstStyle/>
            <a:p>
              <a:pPr>
                <a:lnSpc>
                  <a:spcPts val="1574"/>
                </a:lnSpc>
                <a:spcBef>
                  <a:spcPct val="0"/>
                </a:spcBef>
              </a:pPr>
              <a:r>
                <a:rPr lang="en-US" sz="1200">
                  <a:solidFill>
                    <a:schemeClr val="bg1"/>
                  </a:solidFill>
                  <a:latin typeface="Montserrat"/>
                  <a:ea typeface="+mn-lt"/>
                  <a:cs typeface="+mn-lt"/>
                </a:rPr>
                <a:t>Data Entry</a:t>
              </a:r>
            </a:p>
          </p:txBody>
        </p:sp>
        <p:pic>
          <p:nvPicPr>
            <p:cNvPr id="52" name="Picture 51" descr="A blue folder with a lock and squares falling&#10;&#10;Description automatically generated">
              <a:extLst>
                <a:ext uri="{FF2B5EF4-FFF2-40B4-BE49-F238E27FC236}">
                  <a16:creationId xmlns:a16="http://schemas.microsoft.com/office/drawing/2014/main" id="{4E6603B9-3F52-1EA6-38FD-C19CC9E9AE1F}"/>
                </a:ext>
              </a:extLst>
            </p:cNvPr>
            <p:cNvPicPr>
              <a:picLocks noChangeAspect="1"/>
            </p:cNvPicPr>
            <p:nvPr/>
          </p:nvPicPr>
          <p:blipFill>
            <a:blip r:embed="rId9"/>
            <a:stretch>
              <a:fillRect/>
            </a:stretch>
          </p:blipFill>
          <p:spPr>
            <a:xfrm flipH="1">
              <a:off x="5005420" y="4170464"/>
              <a:ext cx="402077" cy="413966"/>
            </a:xfrm>
            <a:prstGeom prst="rect">
              <a:avLst/>
            </a:prstGeom>
          </p:spPr>
        </p:pic>
      </p:grpSp>
      <p:grpSp>
        <p:nvGrpSpPr>
          <p:cNvPr id="14" name="Group 13">
            <a:extLst>
              <a:ext uri="{FF2B5EF4-FFF2-40B4-BE49-F238E27FC236}">
                <a16:creationId xmlns:a16="http://schemas.microsoft.com/office/drawing/2014/main" id="{739454F0-D8F4-E5CD-8D81-12EB04F17078}"/>
              </a:ext>
            </a:extLst>
          </p:cNvPr>
          <p:cNvGrpSpPr/>
          <p:nvPr/>
        </p:nvGrpSpPr>
        <p:grpSpPr>
          <a:xfrm>
            <a:off x="4823838" y="1887027"/>
            <a:ext cx="3780655" cy="538121"/>
            <a:chOff x="4823838" y="1866308"/>
            <a:chExt cx="3780655" cy="538121"/>
          </a:xfrm>
        </p:grpSpPr>
        <p:sp>
          <p:nvSpPr>
            <p:cNvPr id="53" name="Freeform 3">
              <a:extLst>
                <a:ext uri="{FF2B5EF4-FFF2-40B4-BE49-F238E27FC236}">
                  <a16:creationId xmlns:a16="http://schemas.microsoft.com/office/drawing/2014/main" id="{BC3812B0-8D32-409C-DDCF-08EA436CF762}"/>
                </a:ext>
              </a:extLst>
            </p:cNvPr>
            <p:cNvSpPr/>
            <p:nvPr/>
          </p:nvSpPr>
          <p:spPr>
            <a:xfrm>
              <a:off x="4823838" y="1866308"/>
              <a:ext cx="3780655" cy="538121"/>
            </a:xfrm>
            <a:custGeom>
              <a:avLst/>
              <a:gdLst/>
              <a:ahLst/>
              <a:cxnLst/>
              <a:rect l="l" t="t" r="r" b="b"/>
              <a:pathLst>
                <a:path w="3460547" h="1667002">
                  <a:moveTo>
                    <a:pt x="31306" y="0"/>
                  </a:moveTo>
                  <a:lnTo>
                    <a:pt x="3429241" y="0"/>
                  </a:lnTo>
                  <a:cubicBezTo>
                    <a:pt x="3446531" y="0"/>
                    <a:pt x="3460547" y="14016"/>
                    <a:pt x="3460547" y="31306"/>
                  </a:cubicBezTo>
                  <a:lnTo>
                    <a:pt x="3460547" y="1635696"/>
                  </a:lnTo>
                  <a:cubicBezTo>
                    <a:pt x="3460547" y="1652986"/>
                    <a:pt x="3446531" y="1667002"/>
                    <a:pt x="3429241" y="1667002"/>
                  </a:cubicBezTo>
                  <a:lnTo>
                    <a:pt x="31306" y="1667002"/>
                  </a:lnTo>
                  <a:cubicBezTo>
                    <a:pt x="14016" y="1667002"/>
                    <a:pt x="0" y="1652986"/>
                    <a:pt x="0" y="1635696"/>
                  </a:cubicBezTo>
                  <a:lnTo>
                    <a:pt x="0" y="31306"/>
                  </a:lnTo>
                  <a:cubicBezTo>
                    <a:pt x="0" y="14016"/>
                    <a:pt x="14016" y="0"/>
                    <a:pt x="31306" y="0"/>
                  </a:cubicBezTo>
                  <a:close/>
                </a:path>
              </a:pathLst>
            </a:custGeom>
            <a:solidFill>
              <a:srgbClr val="007394"/>
            </a:solidFill>
          </p:spPr>
          <p:txBody>
            <a:bodyPr/>
            <a:lstStyle/>
            <a:p>
              <a:endParaRPr lang="en-US" sz="500"/>
            </a:p>
          </p:txBody>
        </p:sp>
        <p:sp>
          <p:nvSpPr>
            <p:cNvPr id="54" name="TextBox 7">
              <a:extLst>
                <a:ext uri="{FF2B5EF4-FFF2-40B4-BE49-F238E27FC236}">
                  <a16:creationId xmlns:a16="http://schemas.microsoft.com/office/drawing/2014/main" id="{46E6694D-FB1E-9BE6-0B41-757CD3EAB236}"/>
                </a:ext>
              </a:extLst>
            </p:cNvPr>
            <p:cNvSpPr txBox="1"/>
            <p:nvPr/>
          </p:nvSpPr>
          <p:spPr>
            <a:xfrm>
              <a:off x="5508954" y="2038778"/>
              <a:ext cx="2935205" cy="197298"/>
            </a:xfrm>
            <a:prstGeom prst="rect">
              <a:avLst/>
            </a:prstGeom>
          </p:spPr>
          <p:txBody>
            <a:bodyPr lIns="0" tIns="0" rIns="0" bIns="0" rtlCol="0" anchor="t">
              <a:spAutoFit/>
            </a:bodyPr>
            <a:lstStyle/>
            <a:p>
              <a:pPr>
                <a:lnSpc>
                  <a:spcPts val="1574"/>
                </a:lnSpc>
                <a:spcBef>
                  <a:spcPct val="0"/>
                </a:spcBef>
              </a:pPr>
              <a:r>
                <a:rPr lang="en-US" sz="1300">
                  <a:solidFill>
                    <a:schemeClr val="bg1"/>
                  </a:solidFill>
                  <a:latin typeface="Montserrat"/>
                  <a:ea typeface="+mn-lt"/>
                  <a:cs typeface="+mn-lt"/>
                </a:rPr>
                <a:t>Accounting and Admin</a:t>
              </a:r>
              <a:endParaRPr lang="en-US">
                <a:solidFill>
                  <a:schemeClr val="bg1"/>
                </a:solidFill>
              </a:endParaRPr>
            </a:p>
          </p:txBody>
        </p:sp>
        <p:pic>
          <p:nvPicPr>
            <p:cNvPr id="57" name="Picture 56" descr="A blue and black icon&#10;&#10;Description automatically generated">
              <a:extLst>
                <a:ext uri="{FF2B5EF4-FFF2-40B4-BE49-F238E27FC236}">
                  <a16:creationId xmlns:a16="http://schemas.microsoft.com/office/drawing/2014/main" id="{52C9EE36-4EE5-C994-0E2A-9541F3051103}"/>
                </a:ext>
              </a:extLst>
            </p:cNvPr>
            <p:cNvPicPr>
              <a:picLocks noChangeAspect="1"/>
            </p:cNvPicPr>
            <p:nvPr/>
          </p:nvPicPr>
          <p:blipFill>
            <a:blip r:embed="rId10"/>
            <a:stretch>
              <a:fillRect/>
            </a:stretch>
          </p:blipFill>
          <p:spPr>
            <a:xfrm>
              <a:off x="4945975" y="1922293"/>
              <a:ext cx="430180" cy="435584"/>
            </a:xfrm>
            <a:prstGeom prst="rect">
              <a:avLst/>
            </a:prstGeom>
          </p:spPr>
        </p:pic>
      </p:grpSp>
      <p:sp>
        <p:nvSpPr>
          <p:cNvPr id="13" name="Slide Number Placeholder 7">
            <a:extLst>
              <a:ext uri="{FF2B5EF4-FFF2-40B4-BE49-F238E27FC236}">
                <a16:creationId xmlns:a16="http://schemas.microsoft.com/office/drawing/2014/main" id="{1D99D119-60FD-0367-7467-2AA97B86053E}"/>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26</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226147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6B314A-B8D6-4A0B-06D4-B393DB3E86AA}"/>
              </a:ext>
            </a:extLst>
          </p:cNvPr>
          <p:cNvSpPr>
            <a:spLocks noGrp="1"/>
          </p:cNvSpPr>
          <p:nvPr>
            <p:ph type="title"/>
          </p:nvPr>
        </p:nvSpPr>
        <p:spPr>
          <a:xfrm>
            <a:off x="1436530" y="701989"/>
            <a:ext cx="6202017" cy="571500"/>
          </a:xfrm>
        </p:spPr>
        <p:txBody>
          <a:bodyPr>
            <a:noAutofit/>
          </a:bodyPr>
          <a:lstStyle/>
          <a:p>
            <a:r>
              <a:rPr lang="en-US" sz="3600" b="1">
                <a:solidFill>
                  <a:schemeClr val="bg1"/>
                </a:solidFill>
                <a:latin typeface="Montserrat"/>
                <a:cs typeface="Calibri"/>
              </a:rPr>
              <a:t>Where to source from?</a:t>
            </a:r>
            <a:endParaRPr lang="en-US" sz="2700" b="1">
              <a:solidFill>
                <a:schemeClr val="bg1"/>
              </a:solidFill>
              <a:latin typeface="Montserrat"/>
            </a:endParaRPr>
          </a:p>
        </p:txBody>
      </p:sp>
      <p:grpSp>
        <p:nvGrpSpPr>
          <p:cNvPr id="4" name="Group 3">
            <a:extLst>
              <a:ext uri="{FF2B5EF4-FFF2-40B4-BE49-F238E27FC236}">
                <a16:creationId xmlns:a16="http://schemas.microsoft.com/office/drawing/2014/main" id="{7AB69FB8-73EC-9AE1-8E64-2818E141C16A}"/>
              </a:ext>
            </a:extLst>
          </p:cNvPr>
          <p:cNvGrpSpPr/>
          <p:nvPr/>
        </p:nvGrpSpPr>
        <p:grpSpPr>
          <a:xfrm>
            <a:off x="3489284" y="1521274"/>
            <a:ext cx="2216426" cy="387626"/>
            <a:chOff x="6978567" y="1218716"/>
            <a:chExt cx="4432852" cy="775252"/>
          </a:xfrm>
        </p:grpSpPr>
        <p:sp>
          <p:nvSpPr>
            <p:cNvPr id="12" name="Rectangle: Rounded Corners 11">
              <a:extLst>
                <a:ext uri="{FF2B5EF4-FFF2-40B4-BE49-F238E27FC236}">
                  <a16:creationId xmlns:a16="http://schemas.microsoft.com/office/drawing/2014/main" id="{9B8E518A-866A-59F9-9EBC-B1E1691CF11D}"/>
                </a:ext>
              </a:extLst>
            </p:cNvPr>
            <p:cNvSpPr/>
            <p:nvPr/>
          </p:nvSpPr>
          <p:spPr>
            <a:xfrm>
              <a:off x="6978567" y="1218716"/>
              <a:ext cx="4432852" cy="775252"/>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TextBox 18">
              <a:extLst>
                <a:ext uri="{FF2B5EF4-FFF2-40B4-BE49-F238E27FC236}">
                  <a16:creationId xmlns:a16="http://schemas.microsoft.com/office/drawing/2014/main" id="{932A5337-3E0E-E92E-3A22-B1C30DA16079}"/>
                </a:ext>
              </a:extLst>
            </p:cNvPr>
            <p:cNvSpPr txBox="1"/>
            <p:nvPr/>
          </p:nvSpPr>
          <p:spPr>
            <a:xfrm>
              <a:off x="7445057" y="1377742"/>
              <a:ext cx="3637722" cy="461666"/>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1200">
                  <a:solidFill>
                    <a:schemeClr val="bg1"/>
                  </a:solidFill>
                  <a:latin typeface="Montserrat"/>
                  <a:cs typeface="Calibri"/>
                </a:rPr>
                <a:t>Considerations</a:t>
              </a:r>
            </a:p>
          </p:txBody>
        </p:sp>
      </p:grpSp>
      <p:grpSp>
        <p:nvGrpSpPr>
          <p:cNvPr id="7" name="Group 6">
            <a:extLst>
              <a:ext uri="{FF2B5EF4-FFF2-40B4-BE49-F238E27FC236}">
                <a16:creationId xmlns:a16="http://schemas.microsoft.com/office/drawing/2014/main" id="{20B33425-EC1A-A826-71E9-4895F2374A23}"/>
              </a:ext>
            </a:extLst>
          </p:cNvPr>
          <p:cNvGrpSpPr/>
          <p:nvPr/>
        </p:nvGrpSpPr>
        <p:grpSpPr>
          <a:xfrm>
            <a:off x="347869" y="2994164"/>
            <a:ext cx="2753139" cy="2136913"/>
            <a:chOff x="695737" y="3955774"/>
            <a:chExt cx="5506278" cy="4273826"/>
          </a:xfrm>
        </p:grpSpPr>
        <p:sp>
          <p:nvSpPr>
            <p:cNvPr id="8" name="Rectangle: Rounded Corners 7">
              <a:extLst>
                <a:ext uri="{FF2B5EF4-FFF2-40B4-BE49-F238E27FC236}">
                  <a16:creationId xmlns:a16="http://schemas.microsoft.com/office/drawing/2014/main" id="{62688E43-C3B0-8B0A-600D-B2AAB856F519}"/>
                </a:ext>
              </a:extLst>
            </p:cNvPr>
            <p:cNvSpPr/>
            <p:nvPr/>
          </p:nvSpPr>
          <p:spPr>
            <a:xfrm>
              <a:off x="695737" y="3955774"/>
              <a:ext cx="5506278" cy="4273826"/>
            </a:xfrm>
            <a:prstGeom prst="roundRect">
              <a:avLst/>
            </a:prstGeom>
            <a:solidFill>
              <a:srgbClr val="009C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18" name="Picture 18" descr="Icon&#10;&#10;Description automatically generated">
              <a:extLst>
                <a:ext uri="{FF2B5EF4-FFF2-40B4-BE49-F238E27FC236}">
                  <a16:creationId xmlns:a16="http://schemas.microsoft.com/office/drawing/2014/main" id="{FC3E0315-0B85-D283-1D6B-E02A6585A6E1}"/>
                </a:ext>
              </a:extLst>
            </p:cNvPr>
            <p:cNvPicPr>
              <a:picLocks noChangeAspect="1"/>
            </p:cNvPicPr>
            <p:nvPr/>
          </p:nvPicPr>
          <p:blipFill>
            <a:blip r:embed="rId3"/>
            <a:stretch>
              <a:fillRect/>
            </a:stretch>
          </p:blipFill>
          <p:spPr>
            <a:xfrm>
              <a:off x="2484781" y="4686299"/>
              <a:ext cx="1828802" cy="1848680"/>
            </a:xfrm>
            <a:prstGeom prst="rect">
              <a:avLst/>
            </a:prstGeom>
          </p:spPr>
        </p:pic>
        <p:sp>
          <p:nvSpPr>
            <p:cNvPr id="21" name="TextBox 20">
              <a:extLst>
                <a:ext uri="{FF2B5EF4-FFF2-40B4-BE49-F238E27FC236}">
                  <a16:creationId xmlns:a16="http://schemas.microsoft.com/office/drawing/2014/main" id="{700A806F-8446-645D-E5D2-86E0345C12DC}"/>
                </a:ext>
              </a:extLst>
            </p:cNvPr>
            <p:cNvSpPr txBox="1"/>
            <p:nvPr/>
          </p:nvSpPr>
          <p:spPr>
            <a:xfrm>
              <a:off x="1361661" y="7096539"/>
              <a:ext cx="4174434" cy="492347"/>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1300">
                  <a:solidFill>
                    <a:schemeClr val="bg1"/>
                  </a:solidFill>
                  <a:latin typeface="Montserrat"/>
                  <a:cs typeface="Calibri"/>
                </a:rPr>
                <a:t>Time zone alignment</a:t>
              </a:r>
              <a:endParaRPr lang="en-US" sz="1300">
                <a:solidFill>
                  <a:schemeClr val="bg1"/>
                </a:solidFill>
                <a:latin typeface="Montserrat"/>
              </a:endParaRPr>
            </a:p>
          </p:txBody>
        </p:sp>
      </p:grpSp>
      <p:grpSp>
        <p:nvGrpSpPr>
          <p:cNvPr id="9" name="Group 8">
            <a:extLst>
              <a:ext uri="{FF2B5EF4-FFF2-40B4-BE49-F238E27FC236}">
                <a16:creationId xmlns:a16="http://schemas.microsoft.com/office/drawing/2014/main" id="{54E55683-81AE-31C0-BEBB-BB95176F254F}"/>
              </a:ext>
            </a:extLst>
          </p:cNvPr>
          <p:cNvGrpSpPr/>
          <p:nvPr/>
        </p:nvGrpSpPr>
        <p:grpSpPr>
          <a:xfrm>
            <a:off x="3225246" y="2994163"/>
            <a:ext cx="2753139" cy="2136913"/>
            <a:chOff x="6420675" y="3955773"/>
            <a:chExt cx="5506278" cy="4273826"/>
          </a:xfrm>
        </p:grpSpPr>
        <p:sp>
          <p:nvSpPr>
            <p:cNvPr id="10" name="Rectangle: Rounded Corners 9">
              <a:extLst>
                <a:ext uri="{FF2B5EF4-FFF2-40B4-BE49-F238E27FC236}">
                  <a16:creationId xmlns:a16="http://schemas.microsoft.com/office/drawing/2014/main" id="{10A3A9AF-2BF3-6A16-F046-56D0514C8B87}"/>
                </a:ext>
              </a:extLst>
            </p:cNvPr>
            <p:cNvSpPr/>
            <p:nvPr/>
          </p:nvSpPr>
          <p:spPr>
            <a:xfrm>
              <a:off x="6420675" y="3955773"/>
              <a:ext cx="5506278" cy="4273826"/>
            </a:xfrm>
            <a:prstGeom prst="roundRect">
              <a:avLst/>
            </a:prstGeom>
            <a:solidFill>
              <a:srgbClr val="009C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17" name="Picture 17" descr="Icon&#10;&#10;Description automatically generated">
              <a:extLst>
                <a:ext uri="{FF2B5EF4-FFF2-40B4-BE49-F238E27FC236}">
                  <a16:creationId xmlns:a16="http://schemas.microsoft.com/office/drawing/2014/main" id="{D264DEB6-A14E-283B-F9D2-36D858EC8DB2}"/>
                </a:ext>
              </a:extLst>
            </p:cNvPr>
            <p:cNvPicPr>
              <a:picLocks noChangeAspect="1"/>
            </p:cNvPicPr>
            <p:nvPr/>
          </p:nvPicPr>
          <p:blipFill>
            <a:blip r:embed="rId4"/>
            <a:stretch>
              <a:fillRect/>
            </a:stretch>
          </p:blipFill>
          <p:spPr>
            <a:xfrm>
              <a:off x="8239538" y="4656482"/>
              <a:ext cx="1868557" cy="1878496"/>
            </a:xfrm>
            <a:prstGeom prst="rect">
              <a:avLst/>
            </a:prstGeom>
          </p:spPr>
        </p:pic>
        <p:sp>
          <p:nvSpPr>
            <p:cNvPr id="22" name="TextBox 21">
              <a:extLst>
                <a:ext uri="{FF2B5EF4-FFF2-40B4-BE49-F238E27FC236}">
                  <a16:creationId xmlns:a16="http://schemas.microsoft.com/office/drawing/2014/main" id="{8213572C-497A-A41D-9568-2F33F46312BD}"/>
                </a:ext>
              </a:extLst>
            </p:cNvPr>
            <p:cNvSpPr txBox="1"/>
            <p:nvPr/>
          </p:nvSpPr>
          <p:spPr>
            <a:xfrm>
              <a:off x="7076661" y="6897756"/>
              <a:ext cx="4174434" cy="89235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1300">
                  <a:solidFill>
                    <a:schemeClr val="bg1"/>
                  </a:solidFill>
                  <a:latin typeface="Montserrat"/>
                  <a:ea typeface="+mn-lt"/>
                  <a:cs typeface="+mn-lt"/>
                </a:rPr>
                <a:t>Importance of </a:t>
              </a:r>
              <a:endParaRPr lang="en-US" sz="1300">
                <a:solidFill>
                  <a:schemeClr val="bg1"/>
                </a:solidFill>
                <a:latin typeface="Montserrat"/>
              </a:endParaRPr>
            </a:p>
            <a:p>
              <a:pPr algn="ctr"/>
              <a:r>
                <a:rPr lang="en-US" sz="1300">
                  <a:solidFill>
                    <a:schemeClr val="bg1"/>
                  </a:solidFill>
                  <a:latin typeface="Montserrat"/>
                  <a:ea typeface="+mn-lt"/>
                  <a:cs typeface="+mn-lt"/>
                </a:rPr>
                <a:t>English proficiency</a:t>
              </a:r>
              <a:endParaRPr lang="en-US" sz="1300">
                <a:solidFill>
                  <a:schemeClr val="bg1"/>
                </a:solidFill>
                <a:latin typeface="Montserrat"/>
              </a:endParaRPr>
            </a:p>
          </p:txBody>
        </p:sp>
      </p:grpSp>
      <p:sp>
        <p:nvSpPr>
          <p:cNvPr id="25" name="TextBox 10">
            <a:extLst>
              <a:ext uri="{FF2B5EF4-FFF2-40B4-BE49-F238E27FC236}">
                <a16:creationId xmlns:a16="http://schemas.microsoft.com/office/drawing/2014/main" id="{E6412A6A-4D6B-FD01-83A3-3D8B8DEDA654}"/>
              </a:ext>
            </a:extLst>
          </p:cNvPr>
          <p:cNvSpPr txBox="1"/>
          <p:nvPr/>
        </p:nvSpPr>
        <p:spPr>
          <a:xfrm>
            <a:off x="205704" y="6193087"/>
            <a:ext cx="3861408" cy="156710"/>
          </a:xfrm>
          <a:prstGeom prst="rect">
            <a:avLst/>
          </a:prstGeom>
        </p:spPr>
        <p:txBody>
          <a:bodyPr wrap="square" lIns="0" tIns="0" rIns="0" bIns="0" rtlCol="0" anchor="t">
            <a:spAutoFit/>
          </a:bodyPr>
          <a:lstStyle/>
          <a:p>
            <a:pPr algn="ctr">
              <a:lnSpc>
                <a:spcPts val="1260"/>
              </a:lnSpc>
            </a:pPr>
            <a:r>
              <a:rPr lang="en-US" sz="1000">
                <a:solidFill>
                  <a:srgbClr val="FFFFFF"/>
                </a:solidFill>
                <a:latin typeface="Montserrat"/>
              </a:rPr>
              <a:t>© 2024 WORKBETTERNOW. All Rights Reserved.  ​</a:t>
            </a:r>
          </a:p>
        </p:txBody>
      </p:sp>
      <p:sp>
        <p:nvSpPr>
          <p:cNvPr id="15" name="Rectangle: Rounded Corners 14">
            <a:extLst>
              <a:ext uri="{FF2B5EF4-FFF2-40B4-BE49-F238E27FC236}">
                <a16:creationId xmlns:a16="http://schemas.microsoft.com/office/drawing/2014/main" id="{46B834AA-D254-2970-AA36-B17883431F7A}"/>
              </a:ext>
            </a:extLst>
          </p:cNvPr>
          <p:cNvSpPr/>
          <p:nvPr/>
        </p:nvSpPr>
        <p:spPr>
          <a:xfrm>
            <a:off x="6102623" y="2994162"/>
            <a:ext cx="2753139" cy="2136913"/>
          </a:xfrm>
          <a:prstGeom prst="roundRect">
            <a:avLst/>
          </a:prstGeom>
          <a:solidFill>
            <a:srgbClr val="009C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4" name="TextBox 23">
            <a:extLst>
              <a:ext uri="{FF2B5EF4-FFF2-40B4-BE49-F238E27FC236}">
                <a16:creationId xmlns:a16="http://schemas.microsoft.com/office/drawing/2014/main" id="{9525BF37-C51A-B58F-5376-FECD28DD9CC0}"/>
              </a:ext>
            </a:extLst>
          </p:cNvPr>
          <p:cNvSpPr txBox="1"/>
          <p:nvPr/>
        </p:nvSpPr>
        <p:spPr>
          <a:xfrm>
            <a:off x="6435583" y="4537689"/>
            <a:ext cx="2087217" cy="246221"/>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1300" dirty="0">
                <a:solidFill>
                  <a:schemeClr val="bg1"/>
                </a:solidFill>
                <a:latin typeface="Montserrat"/>
                <a:ea typeface="+mn-lt"/>
                <a:cs typeface="+mn-lt"/>
              </a:rPr>
              <a:t>Cultural similarities</a:t>
            </a:r>
            <a:endParaRPr lang="en-US" sz="600" dirty="0">
              <a:solidFill>
                <a:schemeClr val="bg1"/>
              </a:solidFill>
              <a:latin typeface="Montserrat"/>
              <a:ea typeface="Calibri"/>
              <a:cs typeface="Calibri"/>
            </a:endParaRPr>
          </a:p>
        </p:txBody>
      </p:sp>
      <p:pic>
        <p:nvPicPr>
          <p:cNvPr id="16" name="Picture 16" descr="Icon&#10;&#10;Description automatically generated">
            <a:extLst>
              <a:ext uri="{FF2B5EF4-FFF2-40B4-BE49-F238E27FC236}">
                <a16:creationId xmlns:a16="http://schemas.microsoft.com/office/drawing/2014/main" id="{972BFA2E-F5BE-F536-21E8-C576E3A77077}"/>
              </a:ext>
            </a:extLst>
          </p:cNvPr>
          <p:cNvPicPr>
            <a:picLocks noGrp="1" noChangeAspect="1"/>
          </p:cNvPicPr>
          <p:nvPr>
            <p:ph idx="1"/>
          </p:nvPr>
        </p:nvPicPr>
        <p:blipFill>
          <a:blip r:embed="rId5"/>
          <a:stretch>
            <a:fillRect/>
          </a:stretch>
        </p:blipFill>
        <p:spPr>
          <a:xfrm>
            <a:off x="7012789" y="3359427"/>
            <a:ext cx="873178" cy="936108"/>
          </a:xfrm>
        </p:spPr>
      </p:pic>
      <p:sp>
        <p:nvSpPr>
          <p:cNvPr id="2" name="Slide Number Placeholder 7">
            <a:extLst>
              <a:ext uri="{FF2B5EF4-FFF2-40B4-BE49-F238E27FC236}">
                <a16:creationId xmlns:a16="http://schemas.microsoft.com/office/drawing/2014/main" id="{27D3DDCE-5438-5FD7-E4BF-B43EE8CBA8DC}"/>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27</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429379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grpSp>
        <p:nvGrpSpPr>
          <p:cNvPr id="5" name="Group 5"/>
          <p:cNvGrpSpPr/>
          <p:nvPr/>
        </p:nvGrpSpPr>
        <p:grpSpPr>
          <a:xfrm>
            <a:off x="-50698" y="-26465"/>
            <a:ext cx="9200963" cy="2560459"/>
            <a:chOff x="0" y="-423164"/>
            <a:chExt cx="5946349" cy="1235964"/>
          </a:xfrm>
        </p:grpSpPr>
        <p:sp>
          <p:nvSpPr>
            <p:cNvPr id="6" name="Freeform 6"/>
            <p:cNvSpPr/>
            <p:nvPr/>
          </p:nvSpPr>
          <p:spPr>
            <a:xfrm>
              <a:off x="29325" y="-423164"/>
              <a:ext cx="5917024" cy="1161407"/>
            </a:xfrm>
            <a:custGeom>
              <a:avLst/>
              <a:gdLst/>
              <a:ahLst/>
              <a:cxnLst/>
              <a:rect l="l" t="t" r="r" b="b"/>
              <a:pathLst>
                <a:path w="5917024" h="731071">
                  <a:moveTo>
                    <a:pt x="17575" y="0"/>
                  </a:moveTo>
                  <a:lnTo>
                    <a:pt x="5899449" y="0"/>
                  </a:lnTo>
                  <a:cubicBezTo>
                    <a:pt x="5909155" y="0"/>
                    <a:pt x="5917024" y="7868"/>
                    <a:pt x="5917024" y="17575"/>
                  </a:cubicBezTo>
                  <a:lnTo>
                    <a:pt x="5917024" y="713497"/>
                  </a:lnTo>
                  <a:cubicBezTo>
                    <a:pt x="5917024" y="723203"/>
                    <a:pt x="5909155" y="731071"/>
                    <a:pt x="5899449" y="731071"/>
                  </a:cubicBezTo>
                  <a:lnTo>
                    <a:pt x="17575" y="731071"/>
                  </a:lnTo>
                  <a:cubicBezTo>
                    <a:pt x="7868" y="731071"/>
                    <a:pt x="0" y="723203"/>
                    <a:pt x="0" y="713497"/>
                  </a:cubicBezTo>
                  <a:lnTo>
                    <a:pt x="0" y="17575"/>
                  </a:lnTo>
                  <a:cubicBezTo>
                    <a:pt x="0" y="7868"/>
                    <a:pt x="7868" y="0"/>
                    <a:pt x="17575" y="0"/>
                  </a:cubicBezTo>
                  <a:close/>
                </a:path>
              </a:pathLst>
            </a:custGeom>
            <a:solidFill>
              <a:srgbClr val="FFFFFF"/>
            </a:solidFill>
          </p:spPr>
          <p:txBody>
            <a:bodyPr/>
            <a:lstStyle/>
            <a:p>
              <a:endParaRPr lang="en-US" sz="600"/>
            </a:p>
          </p:txBody>
        </p:sp>
        <p:sp>
          <p:nvSpPr>
            <p:cNvPr id="7" name="TextBox 7"/>
            <p:cNvSpPr txBox="1"/>
            <p:nvPr/>
          </p:nvSpPr>
          <p:spPr>
            <a:xfrm>
              <a:off x="0" y="-47625"/>
              <a:ext cx="812800" cy="860425"/>
            </a:xfrm>
            <a:prstGeom prst="rect">
              <a:avLst/>
            </a:prstGeom>
          </p:spPr>
          <p:txBody>
            <a:bodyPr lIns="25400" tIns="25400" rIns="25400" bIns="25400" rtlCol="0" anchor="ctr"/>
            <a:lstStyle/>
            <a:p>
              <a:pPr algn="ctr">
                <a:lnSpc>
                  <a:spcPts val="1640"/>
                </a:lnSpc>
              </a:pPr>
              <a:endParaRPr sz="600"/>
            </a:p>
          </p:txBody>
        </p:sp>
      </p:grpSp>
      <p:sp>
        <p:nvSpPr>
          <p:cNvPr id="13" name="TextBox 13"/>
          <p:cNvSpPr txBox="1"/>
          <p:nvPr/>
        </p:nvSpPr>
        <p:spPr>
          <a:xfrm>
            <a:off x="0" y="2076278"/>
            <a:ext cx="1343506" cy="2092705"/>
          </a:xfrm>
          <a:prstGeom prst="rect">
            <a:avLst/>
          </a:prstGeom>
        </p:spPr>
        <p:txBody>
          <a:bodyPr lIns="25400" tIns="25400" rIns="25400" bIns="25400" rtlCol="0" anchor="ctr"/>
          <a:lstStyle/>
          <a:p>
            <a:pPr algn="ctr">
              <a:lnSpc>
                <a:spcPts val="1640"/>
              </a:lnSpc>
            </a:pPr>
            <a:endParaRPr sz="600"/>
          </a:p>
        </p:txBody>
      </p:sp>
      <p:grpSp>
        <p:nvGrpSpPr>
          <p:cNvPr id="14" name="Group 14"/>
          <p:cNvGrpSpPr/>
          <p:nvPr/>
        </p:nvGrpSpPr>
        <p:grpSpPr>
          <a:xfrm>
            <a:off x="-45636" y="5399604"/>
            <a:ext cx="9198315" cy="1782481"/>
            <a:chOff x="0" y="-47625"/>
            <a:chExt cx="6266610" cy="860425"/>
          </a:xfrm>
        </p:grpSpPr>
        <p:sp>
          <p:nvSpPr>
            <p:cNvPr id="15" name="Freeform 15"/>
            <p:cNvSpPr/>
            <p:nvPr/>
          </p:nvSpPr>
          <p:spPr>
            <a:xfrm>
              <a:off x="31305" y="0"/>
              <a:ext cx="6235305" cy="668203"/>
            </a:xfrm>
            <a:custGeom>
              <a:avLst/>
              <a:gdLst/>
              <a:ahLst/>
              <a:cxnLst/>
              <a:rect l="l" t="t" r="r" b="b"/>
              <a:pathLst>
                <a:path w="6235305" h="668203">
                  <a:moveTo>
                    <a:pt x="16678" y="0"/>
                  </a:moveTo>
                  <a:lnTo>
                    <a:pt x="6218628" y="0"/>
                  </a:lnTo>
                  <a:cubicBezTo>
                    <a:pt x="6223051" y="0"/>
                    <a:pt x="6227293" y="1757"/>
                    <a:pt x="6230421" y="4885"/>
                  </a:cubicBezTo>
                  <a:cubicBezTo>
                    <a:pt x="6233548" y="8012"/>
                    <a:pt x="6235305" y="12254"/>
                    <a:pt x="6235305" y="16678"/>
                  </a:cubicBezTo>
                  <a:lnTo>
                    <a:pt x="6235305" y="651525"/>
                  </a:lnTo>
                  <a:cubicBezTo>
                    <a:pt x="6235305" y="655949"/>
                    <a:pt x="6233548" y="660191"/>
                    <a:pt x="6230421" y="663318"/>
                  </a:cubicBezTo>
                  <a:cubicBezTo>
                    <a:pt x="6227293" y="666446"/>
                    <a:pt x="6223051" y="668203"/>
                    <a:pt x="6218628" y="668203"/>
                  </a:cubicBezTo>
                  <a:lnTo>
                    <a:pt x="16678" y="668203"/>
                  </a:lnTo>
                  <a:cubicBezTo>
                    <a:pt x="12254" y="668203"/>
                    <a:pt x="8012" y="666446"/>
                    <a:pt x="4885" y="663318"/>
                  </a:cubicBezTo>
                  <a:cubicBezTo>
                    <a:pt x="1757" y="660191"/>
                    <a:pt x="0" y="655949"/>
                    <a:pt x="0" y="651525"/>
                  </a:cubicBezTo>
                  <a:lnTo>
                    <a:pt x="0" y="16678"/>
                  </a:lnTo>
                  <a:cubicBezTo>
                    <a:pt x="0" y="12254"/>
                    <a:pt x="1757" y="8012"/>
                    <a:pt x="4885" y="4885"/>
                  </a:cubicBezTo>
                  <a:cubicBezTo>
                    <a:pt x="8012" y="1757"/>
                    <a:pt x="12254" y="0"/>
                    <a:pt x="16678" y="0"/>
                  </a:cubicBezTo>
                  <a:close/>
                </a:path>
              </a:pathLst>
            </a:custGeom>
            <a:solidFill>
              <a:srgbClr val="FFFFFF"/>
            </a:solidFill>
          </p:spPr>
          <p:txBody>
            <a:bodyPr/>
            <a:lstStyle/>
            <a:p>
              <a:endParaRPr lang="en-US" sz="600"/>
            </a:p>
          </p:txBody>
        </p:sp>
        <p:sp>
          <p:nvSpPr>
            <p:cNvPr id="16" name="TextBox 16"/>
            <p:cNvSpPr txBox="1"/>
            <p:nvPr/>
          </p:nvSpPr>
          <p:spPr>
            <a:xfrm>
              <a:off x="0" y="-47625"/>
              <a:ext cx="812800" cy="860425"/>
            </a:xfrm>
            <a:prstGeom prst="rect">
              <a:avLst/>
            </a:prstGeom>
          </p:spPr>
          <p:txBody>
            <a:bodyPr lIns="25400" tIns="25400" rIns="25400" bIns="25400" rtlCol="0" anchor="ctr"/>
            <a:lstStyle/>
            <a:p>
              <a:pPr algn="ctr">
                <a:lnSpc>
                  <a:spcPts val="1640"/>
                </a:lnSpc>
              </a:pPr>
              <a:endParaRPr sz="600"/>
            </a:p>
          </p:txBody>
        </p:sp>
      </p:grpSp>
      <p:sp>
        <p:nvSpPr>
          <p:cNvPr id="17" name="TextBox 17"/>
          <p:cNvSpPr txBox="1"/>
          <p:nvPr/>
        </p:nvSpPr>
        <p:spPr>
          <a:xfrm>
            <a:off x="1185485" y="922838"/>
            <a:ext cx="6798658" cy="487313"/>
          </a:xfrm>
          <a:prstGeom prst="rect">
            <a:avLst/>
          </a:prstGeom>
        </p:spPr>
        <p:txBody>
          <a:bodyPr wrap="square" lIns="0" tIns="0" rIns="0" bIns="0" rtlCol="0" anchor="t">
            <a:spAutoFit/>
          </a:bodyPr>
          <a:lstStyle/>
          <a:p>
            <a:pPr algn="ctr">
              <a:lnSpc>
                <a:spcPts val="3792"/>
              </a:lnSpc>
              <a:spcBef>
                <a:spcPct val="0"/>
              </a:spcBef>
            </a:pPr>
            <a:r>
              <a:rPr lang="en-US" sz="3600" b="1">
                <a:solidFill>
                  <a:srgbClr val="007394"/>
                </a:solidFill>
                <a:latin typeface="Montserrat"/>
                <a:cs typeface="Calibri"/>
              </a:rPr>
              <a:t>Using a Talent Provider</a:t>
            </a:r>
          </a:p>
        </p:txBody>
      </p:sp>
      <p:sp>
        <p:nvSpPr>
          <p:cNvPr id="19" name="TextBox 19"/>
          <p:cNvSpPr txBox="1"/>
          <p:nvPr/>
        </p:nvSpPr>
        <p:spPr>
          <a:xfrm>
            <a:off x="5712007" y="2410123"/>
            <a:ext cx="2389196" cy="242903"/>
          </a:xfrm>
          <a:prstGeom prst="rect">
            <a:avLst/>
          </a:prstGeom>
        </p:spPr>
        <p:txBody>
          <a:bodyPr wrap="square" lIns="0" tIns="0" rIns="0" bIns="0" rtlCol="0" anchor="t">
            <a:spAutoFit/>
          </a:bodyPr>
          <a:lstStyle/>
          <a:p>
            <a:pPr algn="ctr">
              <a:lnSpc>
                <a:spcPts val="1990"/>
              </a:lnSpc>
              <a:spcBef>
                <a:spcPct val="0"/>
              </a:spcBef>
            </a:pPr>
            <a:endParaRPr lang="en-US" sz="1421">
              <a:solidFill>
                <a:srgbClr val="FFFFFF"/>
              </a:solidFill>
              <a:latin typeface="Montserrat Classic Bold"/>
            </a:endParaRPr>
          </a:p>
        </p:txBody>
      </p:sp>
      <p:grpSp>
        <p:nvGrpSpPr>
          <p:cNvPr id="20" name="Group 19">
            <a:extLst>
              <a:ext uri="{FF2B5EF4-FFF2-40B4-BE49-F238E27FC236}">
                <a16:creationId xmlns:a16="http://schemas.microsoft.com/office/drawing/2014/main" id="{AC382E43-34C8-CEFA-88F2-13A79CB6B24F}"/>
              </a:ext>
            </a:extLst>
          </p:cNvPr>
          <p:cNvGrpSpPr/>
          <p:nvPr/>
        </p:nvGrpSpPr>
        <p:grpSpPr>
          <a:xfrm>
            <a:off x="366028" y="2928591"/>
            <a:ext cx="8820570" cy="298217"/>
            <a:chOff x="366028" y="2967732"/>
            <a:chExt cx="8820570" cy="298217"/>
          </a:xfrm>
        </p:grpSpPr>
        <p:sp>
          <p:nvSpPr>
            <p:cNvPr id="21" name="TextBox 21"/>
            <p:cNvSpPr txBox="1"/>
            <p:nvPr/>
          </p:nvSpPr>
          <p:spPr>
            <a:xfrm>
              <a:off x="755908" y="3000860"/>
              <a:ext cx="8430690" cy="246221"/>
            </a:xfrm>
            <a:prstGeom prst="rect">
              <a:avLst/>
            </a:prstGeom>
          </p:spPr>
          <p:txBody>
            <a:bodyPr wrap="square" lIns="0" tIns="0" rIns="0" bIns="0" rtlCol="0" anchor="t">
              <a:spAutoFit/>
            </a:bodyPr>
            <a:lstStyle/>
            <a:p>
              <a:r>
                <a:rPr lang="en-US" sz="1600" dirty="0">
                  <a:solidFill>
                    <a:srgbClr val="FFFFFF"/>
                  </a:solidFill>
                  <a:latin typeface="Montserrat Bold"/>
                  <a:ea typeface="+mn-lt"/>
                  <a:cs typeface="+mn-lt"/>
                </a:rPr>
                <a:t>How does the talent provider evaluate worker skills?</a:t>
              </a:r>
            </a:p>
          </p:txBody>
        </p:sp>
        <p:sp>
          <p:nvSpPr>
            <p:cNvPr id="29" name="Freeform 10">
              <a:extLst>
                <a:ext uri="{FF2B5EF4-FFF2-40B4-BE49-F238E27FC236}">
                  <a16:creationId xmlns:a16="http://schemas.microsoft.com/office/drawing/2014/main" id="{E98B78B6-E217-6EBC-7AFE-BAFD11373D11}"/>
                </a:ext>
              </a:extLst>
            </p:cNvPr>
            <p:cNvSpPr/>
            <p:nvPr/>
          </p:nvSpPr>
          <p:spPr>
            <a:xfrm>
              <a:off x="366028" y="2967732"/>
              <a:ext cx="298217" cy="298217"/>
            </a:xfrm>
            <a:custGeom>
              <a:avLst/>
              <a:gdLst/>
              <a:ahLst/>
              <a:cxnLst/>
              <a:rect l="l" t="t" r="r" b="b"/>
              <a:pathLst>
                <a:path w="596433" h="596433">
                  <a:moveTo>
                    <a:pt x="0" y="0"/>
                  </a:moveTo>
                  <a:lnTo>
                    <a:pt x="596432" y="0"/>
                  </a:lnTo>
                  <a:lnTo>
                    <a:pt x="596432" y="596433"/>
                  </a:lnTo>
                  <a:lnTo>
                    <a:pt x="0" y="596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600"/>
            </a:p>
          </p:txBody>
        </p:sp>
      </p:grpSp>
      <p:grpSp>
        <p:nvGrpSpPr>
          <p:cNvPr id="30" name="Group 29">
            <a:extLst>
              <a:ext uri="{FF2B5EF4-FFF2-40B4-BE49-F238E27FC236}">
                <a16:creationId xmlns:a16="http://schemas.microsoft.com/office/drawing/2014/main" id="{0A575D31-853A-D6EF-8CA3-B13766A056C0}"/>
              </a:ext>
            </a:extLst>
          </p:cNvPr>
          <p:cNvGrpSpPr/>
          <p:nvPr/>
        </p:nvGrpSpPr>
        <p:grpSpPr>
          <a:xfrm>
            <a:off x="3443019" y="2130332"/>
            <a:ext cx="2216426" cy="387626"/>
            <a:chOff x="7116417" y="2574234"/>
            <a:chExt cx="4432852" cy="775252"/>
          </a:xfrm>
        </p:grpSpPr>
        <p:sp>
          <p:nvSpPr>
            <p:cNvPr id="25" name="Rectangle: Rounded Corners 24">
              <a:extLst>
                <a:ext uri="{FF2B5EF4-FFF2-40B4-BE49-F238E27FC236}">
                  <a16:creationId xmlns:a16="http://schemas.microsoft.com/office/drawing/2014/main" id="{A53BB8AD-C9B1-143E-B5DD-C0002907D437}"/>
                </a:ext>
              </a:extLst>
            </p:cNvPr>
            <p:cNvSpPr/>
            <p:nvPr/>
          </p:nvSpPr>
          <p:spPr>
            <a:xfrm>
              <a:off x="7116417" y="2574234"/>
              <a:ext cx="4432852" cy="775252"/>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TextBox 25">
              <a:extLst>
                <a:ext uri="{FF2B5EF4-FFF2-40B4-BE49-F238E27FC236}">
                  <a16:creationId xmlns:a16="http://schemas.microsoft.com/office/drawing/2014/main" id="{C1FF879B-7D4B-9E03-507F-31E3D5EB0956}"/>
                </a:ext>
              </a:extLst>
            </p:cNvPr>
            <p:cNvSpPr txBox="1"/>
            <p:nvPr/>
          </p:nvSpPr>
          <p:spPr>
            <a:xfrm>
              <a:off x="7513981" y="2733259"/>
              <a:ext cx="3637722" cy="46166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1200">
                  <a:solidFill>
                    <a:schemeClr val="bg1"/>
                  </a:solidFill>
                  <a:latin typeface="Montserrat"/>
                  <a:cs typeface="Calibri"/>
                </a:rPr>
                <a:t>Considerations</a:t>
              </a:r>
            </a:p>
          </p:txBody>
        </p:sp>
      </p:grpSp>
      <p:sp>
        <p:nvSpPr>
          <p:cNvPr id="4" name="TextBox 8">
            <a:extLst>
              <a:ext uri="{FF2B5EF4-FFF2-40B4-BE49-F238E27FC236}">
                <a16:creationId xmlns:a16="http://schemas.microsoft.com/office/drawing/2014/main" id="{DB43A291-FE20-5962-8AB9-2B9E621639F9}"/>
              </a:ext>
            </a:extLst>
          </p:cNvPr>
          <p:cNvSpPr txBox="1"/>
          <p:nvPr/>
        </p:nvSpPr>
        <p:spPr>
          <a:xfrm>
            <a:off x="377289" y="6071171"/>
            <a:ext cx="5067335" cy="155042"/>
          </a:xfrm>
          <a:prstGeom prst="rect">
            <a:avLst/>
          </a:prstGeom>
        </p:spPr>
        <p:txBody>
          <a:bodyPr wrap="square" lIns="0" tIns="0" rIns="0" bIns="0" rtlCol="0" anchor="t">
            <a:spAutoFit/>
          </a:bodyPr>
          <a:lstStyle/>
          <a:p>
            <a:pPr>
              <a:lnSpc>
                <a:spcPts val="1260"/>
              </a:lnSpc>
            </a:pPr>
            <a:r>
              <a:rPr lang="en-US" sz="900">
                <a:solidFill>
                  <a:srgbClr val="043847"/>
                </a:solidFill>
                <a:latin typeface="Montserrat"/>
              </a:rPr>
              <a:t>© 2024 WORK BETTER NOW. All Rights Reserved.​</a:t>
            </a:r>
            <a:endParaRPr lang="en-US" sz="1350">
              <a:solidFill>
                <a:srgbClr val="043847"/>
              </a:solidFill>
              <a:cs typeface="Calibri"/>
            </a:endParaRPr>
          </a:p>
        </p:txBody>
      </p:sp>
      <p:grpSp>
        <p:nvGrpSpPr>
          <p:cNvPr id="22" name="Group 21">
            <a:extLst>
              <a:ext uri="{FF2B5EF4-FFF2-40B4-BE49-F238E27FC236}">
                <a16:creationId xmlns:a16="http://schemas.microsoft.com/office/drawing/2014/main" id="{B1EEC13F-AA62-0B34-0738-BAB030A47AC9}"/>
              </a:ext>
            </a:extLst>
          </p:cNvPr>
          <p:cNvGrpSpPr/>
          <p:nvPr/>
        </p:nvGrpSpPr>
        <p:grpSpPr>
          <a:xfrm>
            <a:off x="366028" y="3382875"/>
            <a:ext cx="8820570" cy="298217"/>
            <a:chOff x="366028" y="3417407"/>
            <a:chExt cx="8820570" cy="298217"/>
          </a:xfrm>
        </p:grpSpPr>
        <p:sp>
          <p:nvSpPr>
            <p:cNvPr id="3" name="Freeform 9">
              <a:extLst>
                <a:ext uri="{FF2B5EF4-FFF2-40B4-BE49-F238E27FC236}">
                  <a16:creationId xmlns:a16="http://schemas.microsoft.com/office/drawing/2014/main" id="{F5F97CA0-87BF-CB43-1487-24035D3E4196}"/>
                </a:ext>
              </a:extLst>
            </p:cNvPr>
            <p:cNvSpPr/>
            <p:nvPr/>
          </p:nvSpPr>
          <p:spPr>
            <a:xfrm>
              <a:off x="366028" y="3417407"/>
              <a:ext cx="298217" cy="298217"/>
            </a:xfrm>
            <a:custGeom>
              <a:avLst/>
              <a:gdLst/>
              <a:ahLst/>
              <a:cxnLst/>
              <a:rect l="l" t="t" r="r" b="b"/>
              <a:pathLst>
                <a:path w="596433" h="596433">
                  <a:moveTo>
                    <a:pt x="0" y="0"/>
                  </a:moveTo>
                  <a:lnTo>
                    <a:pt x="596433" y="0"/>
                  </a:lnTo>
                  <a:lnTo>
                    <a:pt x="596433" y="596433"/>
                  </a:lnTo>
                  <a:lnTo>
                    <a:pt x="0" y="596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600"/>
            </a:p>
          </p:txBody>
        </p:sp>
        <p:sp>
          <p:nvSpPr>
            <p:cNvPr id="2" name="TextBox 21">
              <a:extLst>
                <a:ext uri="{FF2B5EF4-FFF2-40B4-BE49-F238E27FC236}">
                  <a16:creationId xmlns:a16="http://schemas.microsoft.com/office/drawing/2014/main" id="{93B58BBD-0B4D-E686-E455-18522278A42D}"/>
                </a:ext>
              </a:extLst>
            </p:cNvPr>
            <p:cNvSpPr txBox="1"/>
            <p:nvPr/>
          </p:nvSpPr>
          <p:spPr>
            <a:xfrm>
              <a:off x="755908" y="3443404"/>
              <a:ext cx="8430690" cy="246221"/>
            </a:xfrm>
            <a:prstGeom prst="rect">
              <a:avLst/>
            </a:prstGeom>
          </p:spPr>
          <p:txBody>
            <a:bodyPr wrap="square" lIns="0" tIns="0" rIns="0" bIns="0" rtlCol="0" anchor="t">
              <a:spAutoFit/>
            </a:bodyPr>
            <a:lstStyle/>
            <a:p>
              <a:r>
                <a:rPr lang="en-US" sz="1600" dirty="0">
                  <a:solidFill>
                    <a:srgbClr val="FFFFFF"/>
                  </a:solidFill>
                  <a:latin typeface="Montserrat Bold"/>
                  <a:ea typeface="+mn-lt"/>
                  <a:cs typeface="+mn-lt"/>
                </a:rPr>
                <a:t>How do they gauge personality and attitude alignment?</a:t>
              </a:r>
            </a:p>
          </p:txBody>
        </p:sp>
      </p:grpSp>
      <p:grpSp>
        <p:nvGrpSpPr>
          <p:cNvPr id="24" name="Group 23">
            <a:extLst>
              <a:ext uri="{FF2B5EF4-FFF2-40B4-BE49-F238E27FC236}">
                <a16:creationId xmlns:a16="http://schemas.microsoft.com/office/drawing/2014/main" id="{2C64C589-9CD6-9C51-6D25-4C3C5E4EFA9E}"/>
              </a:ext>
            </a:extLst>
          </p:cNvPr>
          <p:cNvGrpSpPr/>
          <p:nvPr/>
        </p:nvGrpSpPr>
        <p:grpSpPr>
          <a:xfrm>
            <a:off x="366029" y="3853534"/>
            <a:ext cx="8820569" cy="298217"/>
            <a:chOff x="366029" y="3853534"/>
            <a:chExt cx="8820569" cy="298217"/>
          </a:xfrm>
        </p:grpSpPr>
        <p:sp>
          <p:nvSpPr>
            <p:cNvPr id="8" name="Freeform 9">
              <a:extLst>
                <a:ext uri="{FF2B5EF4-FFF2-40B4-BE49-F238E27FC236}">
                  <a16:creationId xmlns:a16="http://schemas.microsoft.com/office/drawing/2014/main" id="{9C5AD065-1544-7266-033F-E28302282E11}"/>
                </a:ext>
              </a:extLst>
            </p:cNvPr>
            <p:cNvSpPr/>
            <p:nvPr/>
          </p:nvSpPr>
          <p:spPr>
            <a:xfrm>
              <a:off x="366029" y="3853534"/>
              <a:ext cx="298217" cy="298217"/>
            </a:xfrm>
            <a:custGeom>
              <a:avLst/>
              <a:gdLst/>
              <a:ahLst/>
              <a:cxnLst/>
              <a:rect l="l" t="t" r="r" b="b"/>
              <a:pathLst>
                <a:path w="596433" h="596433">
                  <a:moveTo>
                    <a:pt x="0" y="0"/>
                  </a:moveTo>
                  <a:lnTo>
                    <a:pt x="596433" y="0"/>
                  </a:lnTo>
                  <a:lnTo>
                    <a:pt x="596433" y="596433"/>
                  </a:lnTo>
                  <a:lnTo>
                    <a:pt x="0" y="596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600"/>
            </a:p>
          </p:txBody>
        </p:sp>
        <p:sp>
          <p:nvSpPr>
            <p:cNvPr id="10" name="TextBox 21">
              <a:extLst>
                <a:ext uri="{FF2B5EF4-FFF2-40B4-BE49-F238E27FC236}">
                  <a16:creationId xmlns:a16="http://schemas.microsoft.com/office/drawing/2014/main" id="{B5E021DC-74DB-0AAD-B72D-A6BF422F239F}"/>
                </a:ext>
              </a:extLst>
            </p:cNvPr>
            <p:cNvSpPr txBox="1"/>
            <p:nvPr/>
          </p:nvSpPr>
          <p:spPr>
            <a:xfrm>
              <a:off x="755908" y="3879531"/>
              <a:ext cx="8430690" cy="246221"/>
            </a:xfrm>
            <a:prstGeom prst="rect">
              <a:avLst/>
            </a:prstGeom>
          </p:spPr>
          <p:txBody>
            <a:bodyPr wrap="square" lIns="0" tIns="0" rIns="0" bIns="0" rtlCol="0" anchor="t">
              <a:spAutoFit/>
            </a:bodyPr>
            <a:lstStyle/>
            <a:p>
              <a:r>
                <a:rPr lang="en-US" sz="1600" dirty="0">
                  <a:solidFill>
                    <a:srgbClr val="FFFFFF"/>
                  </a:solidFill>
                  <a:latin typeface="Montserrat Bold"/>
                  <a:ea typeface="+mn-lt"/>
                  <a:cs typeface="+mn-lt"/>
                </a:rPr>
                <a:t>How many screening interviews are conducted before presenting candidates?</a:t>
              </a:r>
            </a:p>
          </p:txBody>
        </p:sp>
      </p:grpSp>
      <p:grpSp>
        <p:nvGrpSpPr>
          <p:cNvPr id="27" name="Group 26">
            <a:extLst>
              <a:ext uri="{FF2B5EF4-FFF2-40B4-BE49-F238E27FC236}">
                <a16:creationId xmlns:a16="http://schemas.microsoft.com/office/drawing/2014/main" id="{41AC76FE-5394-BD78-50B6-F02194F87223}"/>
              </a:ext>
            </a:extLst>
          </p:cNvPr>
          <p:cNvGrpSpPr/>
          <p:nvPr/>
        </p:nvGrpSpPr>
        <p:grpSpPr>
          <a:xfrm>
            <a:off x="366483" y="4353792"/>
            <a:ext cx="8820115" cy="298217"/>
            <a:chOff x="366483" y="4317221"/>
            <a:chExt cx="8820115" cy="298217"/>
          </a:xfrm>
        </p:grpSpPr>
        <p:sp>
          <p:nvSpPr>
            <p:cNvPr id="9" name="Freeform 9"/>
            <p:cNvSpPr/>
            <p:nvPr/>
          </p:nvSpPr>
          <p:spPr>
            <a:xfrm>
              <a:off x="366483" y="4317221"/>
              <a:ext cx="298217" cy="298217"/>
            </a:xfrm>
            <a:custGeom>
              <a:avLst/>
              <a:gdLst/>
              <a:ahLst/>
              <a:cxnLst/>
              <a:rect l="l" t="t" r="r" b="b"/>
              <a:pathLst>
                <a:path w="596433" h="596433">
                  <a:moveTo>
                    <a:pt x="0" y="0"/>
                  </a:moveTo>
                  <a:lnTo>
                    <a:pt x="596433" y="0"/>
                  </a:lnTo>
                  <a:lnTo>
                    <a:pt x="596433" y="596433"/>
                  </a:lnTo>
                  <a:lnTo>
                    <a:pt x="0" y="596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600"/>
            </a:p>
          </p:txBody>
        </p:sp>
        <p:sp>
          <p:nvSpPr>
            <p:cNvPr id="12" name="TextBox 21">
              <a:extLst>
                <a:ext uri="{FF2B5EF4-FFF2-40B4-BE49-F238E27FC236}">
                  <a16:creationId xmlns:a16="http://schemas.microsoft.com/office/drawing/2014/main" id="{C341B5E6-F2CC-D702-9739-28974A065906}"/>
                </a:ext>
              </a:extLst>
            </p:cNvPr>
            <p:cNvSpPr txBox="1"/>
            <p:nvPr/>
          </p:nvSpPr>
          <p:spPr>
            <a:xfrm>
              <a:off x="755908" y="4344818"/>
              <a:ext cx="8430690" cy="246221"/>
            </a:xfrm>
            <a:prstGeom prst="rect">
              <a:avLst/>
            </a:prstGeom>
          </p:spPr>
          <p:txBody>
            <a:bodyPr wrap="square" lIns="0" tIns="0" rIns="0" bIns="0" rtlCol="0" anchor="t">
              <a:spAutoFit/>
            </a:bodyPr>
            <a:lstStyle/>
            <a:p>
              <a:r>
                <a:rPr lang="en-US" sz="1600" dirty="0">
                  <a:solidFill>
                    <a:srgbClr val="FFFFFF"/>
                  </a:solidFill>
                  <a:latin typeface="Montserrat Bold"/>
                  <a:ea typeface="+mn-lt"/>
                  <a:cs typeface="+mn-lt"/>
                </a:rPr>
                <a:t>What's their approach to evaluating English proficiency?</a:t>
              </a:r>
            </a:p>
          </p:txBody>
        </p:sp>
      </p:grpSp>
      <p:grpSp>
        <p:nvGrpSpPr>
          <p:cNvPr id="28" name="Group 27">
            <a:extLst>
              <a:ext uri="{FF2B5EF4-FFF2-40B4-BE49-F238E27FC236}">
                <a16:creationId xmlns:a16="http://schemas.microsoft.com/office/drawing/2014/main" id="{1511DEEE-0478-A94E-72A3-1433461935D9}"/>
              </a:ext>
            </a:extLst>
          </p:cNvPr>
          <p:cNvGrpSpPr/>
          <p:nvPr/>
        </p:nvGrpSpPr>
        <p:grpSpPr>
          <a:xfrm>
            <a:off x="366027" y="4844982"/>
            <a:ext cx="8820571" cy="298217"/>
            <a:chOff x="366027" y="4764487"/>
            <a:chExt cx="8820571" cy="298217"/>
          </a:xfrm>
        </p:grpSpPr>
        <p:sp>
          <p:nvSpPr>
            <p:cNvPr id="18" name="Freeform 9">
              <a:extLst>
                <a:ext uri="{FF2B5EF4-FFF2-40B4-BE49-F238E27FC236}">
                  <a16:creationId xmlns:a16="http://schemas.microsoft.com/office/drawing/2014/main" id="{0BFED9D8-63F0-8065-12FB-596CAB744432}"/>
                </a:ext>
              </a:extLst>
            </p:cNvPr>
            <p:cNvSpPr/>
            <p:nvPr/>
          </p:nvSpPr>
          <p:spPr>
            <a:xfrm>
              <a:off x="366027" y="4764487"/>
              <a:ext cx="298217" cy="298217"/>
            </a:xfrm>
            <a:custGeom>
              <a:avLst/>
              <a:gdLst/>
              <a:ahLst/>
              <a:cxnLst/>
              <a:rect l="l" t="t" r="r" b="b"/>
              <a:pathLst>
                <a:path w="596433" h="596433">
                  <a:moveTo>
                    <a:pt x="0" y="0"/>
                  </a:moveTo>
                  <a:lnTo>
                    <a:pt x="596433" y="0"/>
                  </a:lnTo>
                  <a:lnTo>
                    <a:pt x="596433" y="596433"/>
                  </a:lnTo>
                  <a:lnTo>
                    <a:pt x="0" y="596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600"/>
            </a:p>
          </p:txBody>
        </p:sp>
        <p:sp>
          <p:nvSpPr>
            <p:cNvPr id="23" name="TextBox 21">
              <a:extLst>
                <a:ext uri="{FF2B5EF4-FFF2-40B4-BE49-F238E27FC236}">
                  <a16:creationId xmlns:a16="http://schemas.microsoft.com/office/drawing/2014/main" id="{48DB82AC-6D15-34FA-A4FE-EF966D591084}"/>
                </a:ext>
              </a:extLst>
            </p:cNvPr>
            <p:cNvSpPr txBox="1"/>
            <p:nvPr/>
          </p:nvSpPr>
          <p:spPr>
            <a:xfrm>
              <a:off x="755908" y="4785604"/>
              <a:ext cx="8430690" cy="246221"/>
            </a:xfrm>
            <a:prstGeom prst="rect">
              <a:avLst/>
            </a:prstGeom>
          </p:spPr>
          <p:txBody>
            <a:bodyPr wrap="square" lIns="0" tIns="0" rIns="0" bIns="0" rtlCol="0" anchor="t">
              <a:spAutoFit/>
            </a:bodyPr>
            <a:lstStyle/>
            <a:p>
              <a:r>
                <a:rPr lang="en-US" sz="1600" dirty="0">
                  <a:solidFill>
                    <a:srgbClr val="FFFFFF"/>
                  </a:solidFill>
                  <a:latin typeface="Montserrat Bold"/>
                  <a:ea typeface="+mn-lt"/>
                  <a:cs typeface="+mn-lt"/>
                </a:rPr>
                <a:t>How do they match candidates with prospective clients?</a:t>
              </a:r>
              <a:endParaRPr lang="en-US" dirty="0">
                <a:cs typeface="Calibri"/>
              </a:endParaRPr>
            </a:p>
          </p:txBody>
        </p:sp>
      </p:grpSp>
      <p:sp>
        <p:nvSpPr>
          <p:cNvPr id="11" name="Slide Number Placeholder 7">
            <a:extLst>
              <a:ext uri="{FF2B5EF4-FFF2-40B4-BE49-F238E27FC236}">
                <a16:creationId xmlns:a16="http://schemas.microsoft.com/office/drawing/2014/main" id="{90BEA423-0AAA-A3EF-CD98-E70193335BDC}"/>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28</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240255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71189" y="1857455"/>
            <a:ext cx="1001622" cy="972826"/>
          </a:xfrm>
          <a:prstGeom prst="rect">
            <a:avLst/>
          </a:prstGeom>
        </p:spPr>
      </p:pic>
      <p:sp>
        <p:nvSpPr>
          <p:cNvPr id="5" name="TextBox 5"/>
          <p:cNvSpPr txBox="1"/>
          <p:nvPr/>
        </p:nvSpPr>
        <p:spPr>
          <a:xfrm>
            <a:off x="865109" y="3206933"/>
            <a:ext cx="7421677" cy="1500411"/>
          </a:xfrm>
          <a:prstGeom prst="rect">
            <a:avLst/>
          </a:prstGeom>
        </p:spPr>
        <p:txBody>
          <a:bodyPr wrap="square" lIns="0" tIns="0" rIns="0" bIns="0" rtlCol="0" anchor="t">
            <a:spAutoFit/>
          </a:bodyPr>
          <a:lstStyle/>
          <a:p>
            <a:pPr algn="ctr"/>
            <a:r>
              <a:rPr lang="en-US" sz="3250" b="1">
                <a:solidFill>
                  <a:srgbClr val="FFFFFF"/>
                </a:solidFill>
                <a:latin typeface="Montserrat"/>
              </a:rPr>
              <a:t>What Have </a:t>
            </a:r>
            <a:r>
              <a:rPr lang="en-US" sz="3250" b="1">
                <a:solidFill>
                  <a:srgbClr val="FFFFFF"/>
                </a:solidFill>
                <a:latin typeface="Montserrat"/>
                <a:ea typeface="+mn-lt"/>
                <a:cs typeface="+mn-lt"/>
              </a:rPr>
              <a:t>EOS®</a:t>
            </a:r>
            <a:r>
              <a:rPr lang="en-US" sz="3250" b="1">
                <a:solidFill>
                  <a:srgbClr val="FFFFFF"/>
                </a:solidFill>
                <a:latin typeface="Montserrat"/>
              </a:rPr>
              <a:t> Businesses Been Able to </a:t>
            </a:r>
            <a:r>
              <a:rPr lang="en-US" sz="3250" b="1">
                <a:solidFill>
                  <a:srgbClr val="88DDFF"/>
                </a:solidFill>
                <a:latin typeface="Montserrat"/>
              </a:rPr>
              <a:t>Achieve with Overseas Talent?</a:t>
            </a:r>
            <a:endParaRPr lang="en-US" sz="3250">
              <a:solidFill>
                <a:srgbClr val="88DDFF"/>
              </a:solidFill>
              <a:latin typeface="Montserrat"/>
            </a:endParaRPr>
          </a:p>
        </p:txBody>
      </p:sp>
      <p:sp>
        <p:nvSpPr>
          <p:cNvPr id="7" name="TextBox 10">
            <a:extLst>
              <a:ext uri="{FF2B5EF4-FFF2-40B4-BE49-F238E27FC236}">
                <a16:creationId xmlns:a16="http://schemas.microsoft.com/office/drawing/2014/main" id="{41ACA616-19C6-A24B-43CB-49A1B8B9FBB8}"/>
              </a:ext>
            </a:extLst>
          </p:cNvPr>
          <p:cNvSpPr txBox="1"/>
          <p:nvPr/>
        </p:nvSpPr>
        <p:spPr>
          <a:xfrm>
            <a:off x="153864" y="6216316"/>
            <a:ext cx="3431103" cy="153568"/>
          </a:xfrm>
          <a:prstGeom prst="rect">
            <a:avLst/>
          </a:prstGeom>
        </p:spPr>
        <p:txBody>
          <a:bodyPr wrap="square" lIns="0" tIns="0" rIns="0" bIns="0" rtlCol="0" anchor="t">
            <a:spAutoFit/>
          </a:bodyPr>
          <a:lstStyle/>
          <a:p>
            <a:pPr>
              <a:lnSpc>
                <a:spcPts val="1260"/>
              </a:lnSpc>
            </a:pPr>
            <a:r>
              <a:rPr lang="en-US" sz="900">
                <a:solidFill>
                  <a:schemeClr val="bg1"/>
                </a:solidFill>
                <a:latin typeface="Montserrat"/>
              </a:rPr>
              <a:t>© 2024 WORKBETTERNOW. All Rights Reserved.  ​</a:t>
            </a:r>
          </a:p>
        </p:txBody>
      </p:sp>
      <p:sp>
        <p:nvSpPr>
          <p:cNvPr id="2" name="Slide Number Placeholder 7">
            <a:extLst>
              <a:ext uri="{FF2B5EF4-FFF2-40B4-BE49-F238E27FC236}">
                <a16:creationId xmlns:a16="http://schemas.microsoft.com/office/drawing/2014/main" id="{301AF98B-A844-7984-B19C-54C3525AA99F}"/>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29</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4043532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D2985-6409-526D-3EA2-43B5D8803813}"/>
              </a:ext>
            </a:extLst>
          </p:cNvPr>
          <p:cNvPicPr>
            <a:picLocks noChangeAspect="1"/>
          </p:cNvPicPr>
          <p:nvPr/>
        </p:nvPicPr>
        <p:blipFill>
          <a:blip r:embed="rId2"/>
          <a:stretch>
            <a:fillRect/>
          </a:stretch>
        </p:blipFill>
        <p:spPr>
          <a:xfrm>
            <a:off x="0" y="2158"/>
            <a:ext cx="9150905" cy="5631258"/>
          </a:xfrm>
          <a:prstGeom prst="rect">
            <a:avLst/>
          </a:prstGeom>
        </p:spPr>
      </p:pic>
      <p:sp>
        <p:nvSpPr>
          <p:cNvPr id="8" name="TextBox 5">
            <a:extLst>
              <a:ext uri="{FF2B5EF4-FFF2-40B4-BE49-F238E27FC236}">
                <a16:creationId xmlns:a16="http://schemas.microsoft.com/office/drawing/2014/main" id="{084E8B2F-AAE4-821C-B4E2-0F52CA858D90}"/>
              </a:ext>
            </a:extLst>
          </p:cNvPr>
          <p:cNvSpPr txBox="1"/>
          <p:nvPr/>
        </p:nvSpPr>
        <p:spPr>
          <a:xfrm>
            <a:off x="487208" y="1834522"/>
            <a:ext cx="8165040" cy="240065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200" b="1">
                <a:solidFill>
                  <a:schemeClr val="bg1"/>
                </a:solidFill>
                <a:latin typeface="Montserrat"/>
              </a:rPr>
              <a:t>Small</a:t>
            </a:r>
            <a:r>
              <a:rPr lang="en-US" sz="5200" b="1">
                <a:solidFill>
                  <a:schemeClr val="bg1"/>
                </a:solidFill>
                <a:latin typeface="Montserrat"/>
                <a:ea typeface="+mn-lt"/>
                <a:cs typeface="+mn-lt"/>
              </a:rPr>
              <a:t> and midsize business </a:t>
            </a:r>
            <a:r>
              <a:rPr lang="en-US" sz="5200" b="1">
                <a:solidFill>
                  <a:srgbClr val="88DDFF"/>
                </a:solidFill>
                <a:latin typeface="Montserrat"/>
                <a:ea typeface="+mn-lt"/>
                <a:cs typeface="+mn-lt"/>
              </a:rPr>
              <a:t>are</a:t>
            </a:r>
            <a:r>
              <a:rPr lang="en-US" sz="5200" b="1">
                <a:solidFill>
                  <a:schemeClr val="bg1"/>
                </a:solidFill>
                <a:latin typeface="Montserrat"/>
                <a:ea typeface="+mn-lt"/>
                <a:cs typeface="+mn-lt"/>
              </a:rPr>
              <a:t> in a </a:t>
            </a:r>
          </a:p>
          <a:p>
            <a:pPr algn="ctr"/>
            <a:r>
              <a:rPr lang="en-US" sz="5200" b="1">
                <a:solidFill>
                  <a:srgbClr val="88DDFF"/>
                </a:solidFill>
                <a:latin typeface="Montserrat"/>
                <a:ea typeface="+mn-lt"/>
                <a:cs typeface="+mn-lt"/>
              </a:rPr>
              <a:t>talent crisis</a:t>
            </a:r>
            <a:endParaRPr lang="en-US" sz="5200" b="1">
              <a:solidFill>
                <a:srgbClr val="88DDFF"/>
              </a:solidFill>
              <a:latin typeface="Montserrat"/>
            </a:endParaRPr>
          </a:p>
        </p:txBody>
      </p:sp>
      <p:sp>
        <p:nvSpPr>
          <p:cNvPr id="10" name="TextBox 10">
            <a:extLst>
              <a:ext uri="{FF2B5EF4-FFF2-40B4-BE49-F238E27FC236}">
                <a16:creationId xmlns:a16="http://schemas.microsoft.com/office/drawing/2014/main" id="{C7589509-98A7-F2E5-92FD-0409B7CB2922}"/>
              </a:ext>
            </a:extLst>
          </p:cNvPr>
          <p:cNvSpPr txBox="1"/>
          <p:nvPr/>
        </p:nvSpPr>
        <p:spPr>
          <a:xfrm>
            <a:off x="278180" y="5110845"/>
            <a:ext cx="3431103" cy="153568"/>
          </a:xfrm>
          <a:prstGeom prst="rect">
            <a:avLst/>
          </a:prstGeom>
        </p:spPr>
        <p:txBody>
          <a:bodyPr wrap="square" lIns="0" tIns="0" rIns="0" bIns="0" rtlCol="0" anchor="t">
            <a:spAutoFit/>
          </a:bodyPr>
          <a:lstStyle/>
          <a:p>
            <a:pPr>
              <a:lnSpc>
                <a:spcPts val="1260"/>
              </a:lnSpc>
            </a:pPr>
            <a:r>
              <a:rPr lang="en-US" sz="900">
                <a:solidFill>
                  <a:srgbClr val="FFFFFF"/>
                </a:solidFill>
                <a:latin typeface="Montserrat"/>
              </a:rPr>
              <a:t>© 2024 WORKBETTERNOW. All Rights Reserved.  ​</a:t>
            </a:r>
          </a:p>
        </p:txBody>
      </p:sp>
      <p:pic>
        <p:nvPicPr>
          <p:cNvPr id="7" name="Picture 6" descr="A logo with blue and green letters&#10;&#10;Description automatically generated">
            <a:extLst>
              <a:ext uri="{FF2B5EF4-FFF2-40B4-BE49-F238E27FC236}">
                <a16:creationId xmlns:a16="http://schemas.microsoft.com/office/drawing/2014/main" id="{6067E0EF-0AE8-8A34-7A15-D10C263B2963}"/>
              </a:ext>
            </a:extLst>
          </p:cNvPr>
          <p:cNvPicPr>
            <a:picLocks noChangeAspect="1"/>
          </p:cNvPicPr>
          <p:nvPr/>
        </p:nvPicPr>
        <p:blipFill>
          <a:blip r:embed="rId3"/>
          <a:stretch>
            <a:fillRect/>
          </a:stretch>
        </p:blipFill>
        <p:spPr>
          <a:xfrm>
            <a:off x="3711119" y="5855652"/>
            <a:ext cx="1879833" cy="751136"/>
          </a:xfrm>
          <a:prstGeom prst="rect">
            <a:avLst/>
          </a:prstGeom>
        </p:spPr>
      </p:pic>
      <p:sp>
        <p:nvSpPr>
          <p:cNvPr id="5" name="Slide Number Placeholder 7">
            <a:extLst>
              <a:ext uri="{FF2B5EF4-FFF2-40B4-BE49-F238E27FC236}">
                <a16:creationId xmlns:a16="http://schemas.microsoft.com/office/drawing/2014/main" id="{91E4ED00-29D2-CE27-D503-D9371AB5F9A5}"/>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3</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867762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20BC9-BB8E-610E-8824-8A3363274E96}"/>
              </a:ext>
            </a:extLst>
          </p:cNvPr>
          <p:cNvPicPr>
            <a:picLocks noChangeAspect="1"/>
          </p:cNvPicPr>
          <p:nvPr/>
        </p:nvPicPr>
        <p:blipFill>
          <a:blip r:embed="rId3"/>
          <a:stretch>
            <a:fillRect/>
          </a:stretch>
        </p:blipFill>
        <p:spPr>
          <a:xfrm>
            <a:off x="1" y="-38596"/>
            <a:ext cx="9148925" cy="5600776"/>
          </a:xfrm>
          <a:prstGeom prst="rect">
            <a:avLst/>
          </a:prstGeom>
        </p:spPr>
      </p:pic>
      <p:sp>
        <p:nvSpPr>
          <p:cNvPr id="12" name="TextBox 11">
            <a:extLst>
              <a:ext uri="{FF2B5EF4-FFF2-40B4-BE49-F238E27FC236}">
                <a16:creationId xmlns:a16="http://schemas.microsoft.com/office/drawing/2014/main" id="{EDAF9392-E4D8-D4C9-791B-4409D461A62A}"/>
              </a:ext>
            </a:extLst>
          </p:cNvPr>
          <p:cNvSpPr txBox="1"/>
          <p:nvPr/>
        </p:nvSpPr>
        <p:spPr>
          <a:xfrm>
            <a:off x="594616" y="552847"/>
            <a:ext cx="5964033" cy="33861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05740">
              <a:lnSpc>
                <a:spcPct val="130000"/>
              </a:lnSpc>
              <a:spcBef>
                <a:spcPts val="225"/>
              </a:spcBef>
              <a:spcAft>
                <a:spcPts val="225"/>
              </a:spcAft>
            </a:pPr>
            <a:r>
              <a:rPr lang="en-US" sz="2400" b="1">
                <a:solidFill>
                  <a:schemeClr val="bg1"/>
                </a:solidFill>
                <a:latin typeface="Montserrat"/>
                <a:ea typeface="+mn-lt"/>
                <a:cs typeface="+mn-lt"/>
              </a:rPr>
              <a:t>“</a:t>
            </a:r>
            <a:r>
              <a:rPr lang="en-US" sz="2400" b="1">
                <a:solidFill>
                  <a:srgbClr val="FFFFFF"/>
                </a:solidFill>
                <a:latin typeface="Montserrat"/>
                <a:cs typeface="Segoe UI"/>
              </a:rPr>
              <a:t>Not only did my WBN professionals learn the EOS system quickly, but they've helped me step out of the day-to-day tasks so I can focus on strategy. </a:t>
            </a:r>
            <a:r>
              <a:rPr lang="en-US" sz="2400" b="1" i="1">
                <a:solidFill>
                  <a:srgbClr val="FFFFFF"/>
                </a:solidFill>
                <a:latin typeface="Montserrat"/>
                <a:cs typeface="Segoe UI"/>
              </a:rPr>
              <a:t>They're really the backbone of my business.</a:t>
            </a:r>
            <a:r>
              <a:rPr lang="en-US" sz="2400" b="1" i="1">
                <a:solidFill>
                  <a:schemeClr val="bg1"/>
                </a:solidFill>
                <a:latin typeface="Montserrat"/>
                <a:ea typeface="+mn-lt"/>
                <a:cs typeface="Segoe UI"/>
              </a:rPr>
              <a:t>” </a:t>
            </a:r>
            <a:endParaRPr lang="en-US" sz="2400" b="1">
              <a:solidFill>
                <a:schemeClr val="bg1"/>
              </a:solidFill>
              <a:latin typeface="Montserrat"/>
              <a:ea typeface="+mn-lt"/>
              <a:cs typeface="Segoe UI"/>
            </a:endParaRPr>
          </a:p>
        </p:txBody>
      </p:sp>
      <p:sp>
        <p:nvSpPr>
          <p:cNvPr id="6" name="Rectangle 5">
            <a:extLst>
              <a:ext uri="{FF2B5EF4-FFF2-40B4-BE49-F238E27FC236}">
                <a16:creationId xmlns:a16="http://schemas.microsoft.com/office/drawing/2014/main" id="{140825E3-A2E4-1BD8-8B59-EB8932B5DB50}"/>
              </a:ext>
            </a:extLst>
          </p:cNvPr>
          <p:cNvSpPr/>
          <p:nvPr/>
        </p:nvSpPr>
        <p:spPr>
          <a:xfrm>
            <a:off x="333127" y="690393"/>
            <a:ext cx="62726" cy="2320847"/>
          </a:xfrm>
          <a:prstGeom prst="rect">
            <a:avLst/>
          </a:prstGeom>
          <a:solidFill>
            <a:srgbClr val="79D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Rounded Corners 8">
            <a:extLst>
              <a:ext uri="{FF2B5EF4-FFF2-40B4-BE49-F238E27FC236}">
                <a16:creationId xmlns:a16="http://schemas.microsoft.com/office/drawing/2014/main" id="{1D72522A-829C-2981-07F1-29E719720B91}"/>
              </a:ext>
            </a:extLst>
          </p:cNvPr>
          <p:cNvSpPr/>
          <p:nvPr/>
        </p:nvSpPr>
        <p:spPr>
          <a:xfrm>
            <a:off x="5726669" y="5002861"/>
            <a:ext cx="3426713" cy="820252"/>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5">
            <a:extLst>
              <a:ext uri="{FF2B5EF4-FFF2-40B4-BE49-F238E27FC236}">
                <a16:creationId xmlns:a16="http://schemas.microsoft.com/office/drawing/2014/main" id="{61500800-3114-0737-57FD-52F75D007A24}"/>
              </a:ext>
            </a:extLst>
          </p:cNvPr>
          <p:cNvSpPr txBox="1"/>
          <p:nvPr/>
        </p:nvSpPr>
        <p:spPr>
          <a:xfrm>
            <a:off x="5988157" y="5072959"/>
            <a:ext cx="3014297" cy="69249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rgbClr val="79D6F7"/>
                </a:solidFill>
                <a:latin typeface="Montserrat"/>
                <a:cs typeface="Calibri"/>
              </a:rPr>
              <a:t>Andrew Schenkel</a:t>
            </a:r>
            <a:endParaRPr lang="en-US" sz="1800" b="1">
              <a:solidFill>
                <a:srgbClr val="79D6F7"/>
              </a:solidFill>
              <a:latin typeface="Montserrat"/>
              <a:ea typeface="Calibri"/>
              <a:cs typeface="Calibri"/>
            </a:endParaRPr>
          </a:p>
          <a:p>
            <a:pPr algn="ctr"/>
            <a:r>
              <a:rPr lang="en-US" sz="1350" b="1">
                <a:solidFill>
                  <a:srgbClr val="FFFFFF"/>
                </a:solidFill>
                <a:latin typeface="Montserrat"/>
                <a:ea typeface="+mn-lt"/>
                <a:cs typeface="+mn-lt"/>
              </a:rPr>
              <a:t>CEO at Double Play Marketing</a:t>
            </a:r>
            <a:endParaRPr lang="en-US" sz="1350">
              <a:solidFill>
                <a:srgbClr val="000000"/>
              </a:solidFill>
              <a:latin typeface="Calibri" panose="020F0502020204030204"/>
              <a:ea typeface="+mn-lt"/>
              <a:cs typeface="+mn-lt"/>
            </a:endParaRPr>
          </a:p>
          <a:p>
            <a:pPr algn="ctr"/>
            <a:r>
              <a:rPr lang="en-US" sz="1350" b="1">
                <a:solidFill>
                  <a:srgbClr val="FFFFFF"/>
                </a:solidFill>
                <a:latin typeface="Montserrat"/>
                <a:ea typeface="+mn-lt"/>
                <a:cs typeface="+mn-lt"/>
              </a:rPr>
              <a:t>Running on EOS®</a:t>
            </a:r>
            <a:endParaRPr lang="en-US" sz="1350">
              <a:ea typeface="Calibri"/>
              <a:cs typeface="Calibri"/>
            </a:endParaRPr>
          </a:p>
        </p:txBody>
      </p:sp>
      <p:pic>
        <p:nvPicPr>
          <p:cNvPr id="2" name="Picture 1">
            <a:extLst>
              <a:ext uri="{FF2B5EF4-FFF2-40B4-BE49-F238E27FC236}">
                <a16:creationId xmlns:a16="http://schemas.microsoft.com/office/drawing/2014/main" id="{B0A28FDD-9997-43BF-BA79-3DAD1EAFCCB3}"/>
              </a:ext>
            </a:extLst>
          </p:cNvPr>
          <p:cNvPicPr>
            <a:picLocks noChangeAspect="1"/>
          </p:cNvPicPr>
          <p:nvPr/>
        </p:nvPicPr>
        <p:blipFill>
          <a:blip r:embed="rId4"/>
          <a:stretch>
            <a:fillRect/>
          </a:stretch>
        </p:blipFill>
        <p:spPr>
          <a:xfrm>
            <a:off x="5564332" y="1457961"/>
            <a:ext cx="3579668" cy="3579668"/>
          </a:xfrm>
          <a:prstGeom prst="rect">
            <a:avLst/>
          </a:prstGeom>
        </p:spPr>
      </p:pic>
      <p:sp>
        <p:nvSpPr>
          <p:cNvPr id="7" name="TextBox 8">
            <a:extLst>
              <a:ext uri="{FF2B5EF4-FFF2-40B4-BE49-F238E27FC236}">
                <a16:creationId xmlns:a16="http://schemas.microsoft.com/office/drawing/2014/main" id="{3E84AEF2-7D58-D3E8-ADCE-618BD0686FAA}"/>
              </a:ext>
            </a:extLst>
          </p:cNvPr>
          <p:cNvSpPr txBox="1"/>
          <p:nvPr/>
        </p:nvSpPr>
        <p:spPr>
          <a:xfrm>
            <a:off x="377289" y="6105703"/>
            <a:ext cx="5067335" cy="155042"/>
          </a:xfrm>
          <a:prstGeom prst="rect">
            <a:avLst/>
          </a:prstGeom>
        </p:spPr>
        <p:txBody>
          <a:bodyPr wrap="square" lIns="0" tIns="0" rIns="0" bIns="0" rtlCol="0" anchor="t">
            <a:spAutoFit/>
          </a:bodyPr>
          <a:lstStyle/>
          <a:p>
            <a:pPr>
              <a:lnSpc>
                <a:spcPts val="1260"/>
              </a:lnSpc>
            </a:pPr>
            <a:r>
              <a:rPr lang="en-US" sz="900">
                <a:solidFill>
                  <a:srgbClr val="043847"/>
                </a:solidFill>
                <a:latin typeface="Montserrat"/>
              </a:rPr>
              <a:t>© 2024 WORK BETTER NOW. All Rights Reserved.​</a:t>
            </a:r>
            <a:endParaRPr lang="en-US" sz="1350">
              <a:solidFill>
                <a:srgbClr val="043847"/>
              </a:solidFill>
              <a:cs typeface="Calibri"/>
            </a:endParaRPr>
          </a:p>
        </p:txBody>
      </p:sp>
      <p:sp>
        <p:nvSpPr>
          <p:cNvPr id="3" name="Slide Number Placeholder 7">
            <a:extLst>
              <a:ext uri="{FF2B5EF4-FFF2-40B4-BE49-F238E27FC236}">
                <a16:creationId xmlns:a16="http://schemas.microsoft.com/office/drawing/2014/main" id="{B69CB762-6B9C-C18F-542A-A1D34A40E7BA}"/>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30</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4261561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EF5FC1-2B8A-7D45-0CB3-6A22209F8D13}"/>
              </a:ext>
            </a:extLst>
          </p:cNvPr>
          <p:cNvPicPr>
            <a:picLocks noChangeAspect="1"/>
          </p:cNvPicPr>
          <p:nvPr/>
        </p:nvPicPr>
        <p:blipFill>
          <a:blip r:embed="rId3"/>
          <a:stretch>
            <a:fillRect/>
          </a:stretch>
        </p:blipFill>
        <p:spPr>
          <a:xfrm>
            <a:off x="-6905" y="-10970"/>
            <a:ext cx="9148925" cy="5441930"/>
          </a:xfrm>
          <a:prstGeom prst="rect">
            <a:avLst/>
          </a:prstGeom>
        </p:spPr>
      </p:pic>
      <p:sp>
        <p:nvSpPr>
          <p:cNvPr id="12" name="TextBox 11">
            <a:extLst>
              <a:ext uri="{FF2B5EF4-FFF2-40B4-BE49-F238E27FC236}">
                <a16:creationId xmlns:a16="http://schemas.microsoft.com/office/drawing/2014/main" id="{EDAF9392-E4D8-D4C9-791B-4409D461A62A}"/>
              </a:ext>
            </a:extLst>
          </p:cNvPr>
          <p:cNvSpPr txBox="1"/>
          <p:nvPr/>
        </p:nvSpPr>
        <p:spPr>
          <a:xfrm>
            <a:off x="519119" y="583713"/>
            <a:ext cx="6052643" cy="337887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05740">
              <a:lnSpc>
                <a:spcPct val="130000"/>
              </a:lnSpc>
            </a:pPr>
            <a:r>
              <a:rPr lang="en-US" sz="2800" b="1">
                <a:solidFill>
                  <a:schemeClr val="bg1"/>
                </a:solidFill>
                <a:latin typeface="Montserrat"/>
                <a:ea typeface="+mn-lt"/>
                <a:cs typeface="Arial"/>
              </a:rPr>
              <a:t>“EOS helps us define clear roles and responsibilities, and WBN has become our talent partner providing the </a:t>
            </a:r>
            <a:r>
              <a:rPr lang="en-US" sz="2800" b="1" i="1">
                <a:solidFill>
                  <a:schemeClr val="bg1"/>
                </a:solidFill>
                <a:latin typeface="Montserrat"/>
                <a:ea typeface="+mn-lt"/>
                <a:cs typeface="Arial"/>
              </a:rPr>
              <a:t>Right People and allowing us to scale sustainably” </a:t>
            </a:r>
            <a:endParaRPr lang="en-US" sz="2800" b="1">
              <a:solidFill>
                <a:schemeClr val="bg1"/>
              </a:solidFill>
              <a:latin typeface="Montserrat"/>
              <a:ea typeface="+mn-lt"/>
              <a:cs typeface="Arial"/>
            </a:endParaRPr>
          </a:p>
        </p:txBody>
      </p:sp>
      <p:sp>
        <p:nvSpPr>
          <p:cNvPr id="6" name="Rectangle 5">
            <a:extLst>
              <a:ext uri="{FF2B5EF4-FFF2-40B4-BE49-F238E27FC236}">
                <a16:creationId xmlns:a16="http://schemas.microsoft.com/office/drawing/2014/main" id="{140825E3-A2E4-1BD8-8B59-EB8932B5DB50}"/>
              </a:ext>
            </a:extLst>
          </p:cNvPr>
          <p:cNvSpPr/>
          <p:nvPr/>
        </p:nvSpPr>
        <p:spPr>
          <a:xfrm>
            <a:off x="402191" y="793988"/>
            <a:ext cx="62726" cy="2320847"/>
          </a:xfrm>
          <a:prstGeom prst="rect">
            <a:avLst/>
          </a:prstGeom>
          <a:solidFill>
            <a:srgbClr val="79D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DEFF502C-BE07-2C9A-FBA6-12EF0264A879}"/>
              </a:ext>
            </a:extLst>
          </p:cNvPr>
          <p:cNvPicPr>
            <a:picLocks noChangeAspect="1"/>
          </p:cNvPicPr>
          <p:nvPr/>
        </p:nvPicPr>
        <p:blipFill>
          <a:blip r:embed="rId4"/>
          <a:stretch>
            <a:fillRect/>
          </a:stretch>
        </p:blipFill>
        <p:spPr>
          <a:xfrm>
            <a:off x="5814609" y="1712727"/>
            <a:ext cx="3086100" cy="3086100"/>
          </a:xfrm>
          <a:prstGeom prst="rect">
            <a:avLst/>
          </a:prstGeom>
        </p:spPr>
      </p:pic>
      <p:sp>
        <p:nvSpPr>
          <p:cNvPr id="7" name="Rectangle: Rounded Corners 6">
            <a:extLst>
              <a:ext uri="{FF2B5EF4-FFF2-40B4-BE49-F238E27FC236}">
                <a16:creationId xmlns:a16="http://schemas.microsoft.com/office/drawing/2014/main" id="{5EBC9755-2AD8-6977-D25D-F368883010EA}"/>
              </a:ext>
            </a:extLst>
          </p:cNvPr>
          <p:cNvSpPr/>
          <p:nvPr/>
        </p:nvSpPr>
        <p:spPr>
          <a:xfrm>
            <a:off x="5545281" y="4783066"/>
            <a:ext cx="3273000" cy="953750"/>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5">
            <a:extLst>
              <a:ext uri="{FF2B5EF4-FFF2-40B4-BE49-F238E27FC236}">
                <a16:creationId xmlns:a16="http://schemas.microsoft.com/office/drawing/2014/main" id="{07564BE8-67CB-1713-4495-282E5AF79F6E}"/>
              </a:ext>
            </a:extLst>
          </p:cNvPr>
          <p:cNvSpPr txBox="1"/>
          <p:nvPr/>
        </p:nvSpPr>
        <p:spPr>
          <a:xfrm>
            <a:off x="5713630" y="4865455"/>
            <a:ext cx="3014297" cy="78483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rgbClr val="79D6F7"/>
                </a:solidFill>
                <a:latin typeface="Montserrat"/>
                <a:cs typeface="Calibri"/>
              </a:rPr>
              <a:t>Dimitri </a:t>
            </a:r>
            <a:r>
              <a:rPr lang="en-US" sz="1800" b="1" err="1">
                <a:solidFill>
                  <a:srgbClr val="79D6F7"/>
                </a:solidFill>
                <a:latin typeface="Montserrat"/>
                <a:cs typeface="Calibri"/>
              </a:rPr>
              <a:t>Mortsakis</a:t>
            </a:r>
            <a:endParaRPr lang="en-US" sz="1350" err="1"/>
          </a:p>
          <a:p>
            <a:pPr algn="ctr"/>
            <a:r>
              <a:rPr lang="en-US" sz="1500" b="1">
                <a:solidFill>
                  <a:srgbClr val="FFFFFF"/>
                </a:solidFill>
                <a:latin typeface="Montserrat"/>
                <a:cs typeface="Calibri"/>
              </a:rPr>
              <a:t>CEO at CRS </a:t>
            </a:r>
            <a:endParaRPr lang="en-US" sz="1500" b="1">
              <a:solidFill>
                <a:srgbClr val="FFFFFF"/>
              </a:solidFill>
              <a:latin typeface="Montserrat"/>
              <a:ea typeface="+mn-lt"/>
              <a:cs typeface="+mn-lt"/>
            </a:endParaRPr>
          </a:p>
          <a:p>
            <a:pPr algn="ctr"/>
            <a:r>
              <a:rPr lang="en-US" sz="1500" b="1">
                <a:solidFill>
                  <a:srgbClr val="FFFFFF"/>
                </a:solidFill>
                <a:latin typeface="Montserrat"/>
                <a:cs typeface="Calibri"/>
              </a:rPr>
              <a:t>Running on EOS</a:t>
            </a:r>
            <a:r>
              <a:rPr lang="en-US" sz="1800" b="1">
                <a:solidFill>
                  <a:srgbClr val="FFFFFF"/>
                </a:solidFill>
                <a:ea typeface="+mn-lt"/>
                <a:cs typeface="+mn-lt"/>
              </a:rPr>
              <a:t>®</a:t>
            </a:r>
            <a:endParaRPr lang="en-US" sz="1350"/>
          </a:p>
        </p:txBody>
      </p:sp>
      <p:sp>
        <p:nvSpPr>
          <p:cNvPr id="8" name="TextBox 8">
            <a:extLst>
              <a:ext uri="{FF2B5EF4-FFF2-40B4-BE49-F238E27FC236}">
                <a16:creationId xmlns:a16="http://schemas.microsoft.com/office/drawing/2014/main" id="{9510ACE5-65D1-D536-9DAE-1E82976597E9}"/>
              </a:ext>
            </a:extLst>
          </p:cNvPr>
          <p:cNvSpPr txBox="1"/>
          <p:nvPr/>
        </p:nvSpPr>
        <p:spPr>
          <a:xfrm>
            <a:off x="425633" y="6036640"/>
            <a:ext cx="5067335" cy="155042"/>
          </a:xfrm>
          <a:prstGeom prst="rect">
            <a:avLst/>
          </a:prstGeom>
        </p:spPr>
        <p:txBody>
          <a:bodyPr wrap="square" lIns="0" tIns="0" rIns="0" bIns="0" rtlCol="0" anchor="t">
            <a:spAutoFit/>
          </a:bodyPr>
          <a:lstStyle/>
          <a:p>
            <a:pPr>
              <a:lnSpc>
                <a:spcPts val="1260"/>
              </a:lnSpc>
            </a:pPr>
            <a:r>
              <a:rPr lang="en-US" sz="900">
                <a:solidFill>
                  <a:srgbClr val="043847"/>
                </a:solidFill>
                <a:latin typeface="Montserrat"/>
              </a:rPr>
              <a:t>© 2024 WORK BETTER NOW. All Rights Reserved.​</a:t>
            </a:r>
            <a:endParaRPr lang="en-US" sz="1350">
              <a:solidFill>
                <a:srgbClr val="043847"/>
              </a:solidFill>
              <a:cs typeface="Calibri"/>
            </a:endParaRPr>
          </a:p>
        </p:txBody>
      </p:sp>
      <p:sp>
        <p:nvSpPr>
          <p:cNvPr id="2" name="Slide Number Placeholder 7">
            <a:extLst>
              <a:ext uri="{FF2B5EF4-FFF2-40B4-BE49-F238E27FC236}">
                <a16:creationId xmlns:a16="http://schemas.microsoft.com/office/drawing/2014/main" id="{CB896819-208E-0BCE-6823-FF25CEFD6AF6}"/>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31</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3111009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EF5FC1-2B8A-7D45-0CB3-6A22209F8D13}"/>
              </a:ext>
            </a:extLst>
          </p:cNvPr>
          <p:cNvPicPr>
            <a:picLocks noChangeAspect="1"/>
          </p:cNvPicPr>
          <p:nvPr/>
        </p:nvPicPr>
        <p:blipFill>
          <a:blip r:embed="rId3"/>
          <a:stretch>
            <a:fillRect/>
          </a:stretch>
        </p:blipFill>
        <p:spPr>
          <a:xfrm>
            <a:off x="-6905" y="-10970"/>
            <a:ext cx="9155833" cy="4896330"/>
          </a:xfrm>
          <a:prstGeom prst="rect">
            <a:avLst/>
          </a:prstGeom>
        </p:spPr>
      </p:pic>
      <p:sp>
        <p:nvSpPr>
          <p:cNvPr id="12" name="TextBox 11">
            <a:extLst>
              <a:ext uri="{FF2B5EF4-FFF2-40B4-BE49-F238E27FC236}">
                <a16:creationId xmlns:a16="http://schemas.microsoft.com/office/drawing/2014/main" id="{EDAF9392-E4D8-D4C9-791B-4409D461A62A}"/>
              </a:ext>
            </a:extLst>
          </p:cNvPr>
          <p:cNvSpPr txBox="1"/>
          <p:nvPr/>
        </p:nvSpPr>
        <p:spPr>
          <a:xfrm>
            <a:off x="484588" y="583713"/>
            <a:ext cx="5762577" cy="337887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05740">
              <a:lnSpc>
                <a:spcPct val="130000"/>
              </a:lnSpc>
            </a:pPr>
            <a:r>
              <a:rPr lang="en-US" sz="2800" b="1">
                <a:solidFill>
                  <a:schemeClr val="bg1"/>
                </a:solidFill>
                <a:latin typeface="Montserrat"/>
                <a:ea typeface="+mn-lt"/>
                <a:cs typeface="Arial"/>
              </a:rPr>
              <a:t>“WorkBetterNow and their team of talent is transforming my business every day. I only wish I knew about WBN and its amazing people 20 years ago.</a:t>
            </a:r>
            <a:r>
              <a:rPr lang="en-US" sz="2800" b="1" i="1">
                <a:solidFill>
                  <a:schemeClr val="bg1"/>
                </a:solidFill>
                <a:latin typeface="Montserrat"/>
                <a:ea typeface="+mn-lt"/>
                <a:cs typeface="Arial"/>
              </a:rPr>
              <a:t>” </a:t>
            </a:r>
            <a:endParaRPr lang="en-US" sz="2800" b="1">
              <a:solidFill>
                <a:schemeClr val="bg1"/>
              </a:solidFill>
              <a:latin typeface="Montserrat"/>
              <a:ea typeface="+mn-lt"/>
              <a:cs typeface="Arial"/>
            </a:endParaRPr>
          </a:p>
        </p:txBody>
      </p:sp>
      <p:sp>
        <p:nvSpPr>
          <p:cNvPr id="6" name="Rectangle 5">
            <a:extLst>
              <a:ext uri="{FF2B5EF4-FFF2-40B4-BE49-F238E27FC236}">
                <a16:creationId xmlns:a16="http://schemas.microsoft.com/office/drawing/2014/main" id="{140825E3-A2E4-1BD8-8B59-EB8932B5DB50}"/>
              </a:ext>
            </a:extLst>
          </p:cNvPr>
          <p:cNvSpPr/>
          <p:nvPr/>
        </p:nvSpPr>
        <p:spPr>
          <a:xfrm>
            <a:off x="402191" y="642048"/>
            <a:ext cx="62726" cy="2320847"/>
          </a:xfrm>
          <a:prstGeom prst="rect">
            <a:avLst/>
          </a:prstGeom>
          <a:solidFill>
            <a:srgbClr val="79D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354B372E-8A07-BE7E-D240-70D11F4B5D47}"/>
              </a:ext>
            </a:extLst>
          </p:cNvPr>
          <p:cNvPicPr>
            <a:picLocks noChangeAspect="1"/>
          </p:cNvPicPr>
          <p:nvPr/>
        </p:nvPicPr>
        <p:blipFill>
          <a:blip r:embed="rId4"/>
          <a:stretch>
            <a:fillRect/>
          </a:stretch>
        </p:blipFill>
        <p:spPr>
          <a:xfrm>
            <a:off x="6040840" y="1005563"/>
            <a:ext cx="3112276" cy="3886892"/>
          </a:xfrm>
          <a:prstGeom prst="rect">
            <a:avLst/>
          </a:prstGeom>
        </p:spPr>
      </p:pic>
      <p:sp>
        <p:nvSpPr>
          <p:cNvPr id="7" name="Rectangle: Rounded Corners 6">
            <a:extLst>
              <a:ext uri="{FF2B5EF4-FFF2-40B4-BE49-F238E27FC236}">
                <a16:creationId xmlns:a16="http://schemas.microsoft.com/office/drawing/2014/main" id="{5EBC9755-2AD8-6977-D25D-F368883010EA}"/>
              </a:ext>
            </a:extLst>
          </p:cNvPr>
          <p:cNvSpPr/>
          <p:nvPr/>
        </p:nvSpPr>
        <p:spPr>
          <a:xfrm>
            <a:off x="5648876" y="4527531"/>
            <a:ext cx="3259188" cy="691310"/>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5">
            <a:extLst>
              <a:ext uri="{FF2B5EF4-FFF2-40B4-BE49-F238E27FC236}">
                <a16:creationId xmlns:a16="http://schemas.microsoft.com/office/drawing/2014/main" id="{07564BE8-67CB-1713-4495-282E5AF79F6E}"/>
              </a:ext>
            </a:extLst>
          </p:cNvPr>
          <p:cNvSpPr txBox="1"/>
          <p:nvPr/>
        </p:nvSpPr>
        <p:spPr>
          <a:xfrm>
            <a:off x="5837944" y="4575389"/>
            <a:ext cx="3014297" cy="50783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79D6F7"/>
                </a:solidFill>
                <a:latin typeface="Montserrat"/>
                <a:cs typeface="Calibri"/>
              </a:rPr>
              <a:t>Larry Zogby</a:t>
            </a:r>
          </a:p>
          <a:p>
            <a:pPr algn="ctr"/>
            <a:r>
              <a:rPr lang="en-US" sz="1500" b="1">
                <a:solidFill>
                  <a:srgbClr val="FFFFFF"/>
                </a:solidFill>
                <a:latin typeface="Montserrat"/>
                <a:cs typeface="Calibri"/>
              </a:rPr>
              <a:t>President at RDS Delivery</a:t>
            </a:r>
          </a:p>
        </p:txBody>
      </p:sp>
      <p:grpSp>
        <p:nvGrpSpPr>
          <p:cNvPr id="81" name="Group 80">
            <a:extLst>
              <a:ext uri="{FF2B5EF4-FFF2-40B4-BE49-F238E27FC236}">
                <a16:creationId xmlns:a16="http://schemas.microsoft.com/office/drawing/2014/main" id="{CE34E261-BA06-2270-EB08-B49FF09FA084}"/>
              </a:ext>
            </a:extLst>
          </p:cNvPr>
          <p:cNvGrpSpPr/>
          <p:nvPr/>
        </p:nvGrpSpPr>
        <p:grpSpPr>
          <a:xfrm>
            <a:off x="150591" y="5322473"/>
            <a:ext cx="8910279" cy="2092269"/>
            <a:chOff x="302586" y="6637537"/>
            <a:chExt cx="17820557" cy="4184537"/>
          </a:xfrm>
        </p:grpSpPr>
        <p:grpSp>
          <p:nvGrpSpPr>
            <p:cNvPr id="24" name="Group 23">
              <a:extLst>
                <a:ext uri="{FF2B5EF4-FFF2-40B4-BE49-F238E27FC236}">
                  <a16:creationId xmlns:a16="http://schemas.microsoft.com/office/drawing/2014/main" id="{9253408B-1649-60DC-ADBC-CA9462F22F69}"/>
                </a:ext>
              </a:extLst>
            </p:cNvPr>
            <p:cNvGrpSpPr/>
            <p:nvPr/>
          </p:nvGrpSpPr>
          <p:grpSpPr>
            <a:xfrm>
              <a:off x="302586" y="6637537"/>
              <a:ext cx="17820557" cy="4184537"/>
              <a:chOff x="263172" y="6667098"/>
              <a:chExt cx="17820557" cy="4184537"/>
            </a:xfrm>
          </p:grpSpPr>
          <p:grpSp>
            <p:nvGrpSpPr>
              <p:cNvPr id="27" name="Group 8">
                <a:extLst>
                  <a:ext uri="{FF2B5EF4-FFF2-40B4-BE49-F238E27FC236}">
                    <a16:creationId xmlns:a16="http://schemas.microsoft.com/office/drawing/2014/main" id="{959A18E5-A3F4-6C20-6B68-C0DB4EC7B820}"/>
                  </a:ext>
                </a:extLst>
              </p:cNvPr>
              <p:cNvGrpSpPr/>
              <p:nvPr/>
            </p:nvGrpSpPr>
            <p:grpSpPr>
              <a:xfrm>
                <a:off x="8672575" y="6711168"/>
                <a:ext cx="2407406" cy="4115274"/>
                <a:chOff x="-5912" y="26947"/>
                <a:chExt cx="3209872" cy="5487030"/>
              </a:xfrm>
            </p:grpSpPr>
            <p:grpSp>
              <p:nvGrpSpPr>
                <p:cNvPr id="74" name="Group 9">
                  <a:extLst>
                    <a:ext uri="{FF2B5EF4-FFF2-40B4-BE49-F238E27FC236}">
                      <a16:creationId xmlns:a16="http://schemas.microsoft.com/office/drawing/2014/main" id="{BE0AC356-FB42-E65B-F1F2-E393D840D9CE}"/>
                    </a:ext>
                  </a:extLst>
                </p:cNvPr>
                <p:cNvGrpSpPr>
                  <a:grpSpLocks noChangeAspect="1"/>
                </p:cNvGrpSpPr>
                <p:nvPr/>
              </p:nvGrpSpPr>
              <p:grpSpPr>
                <a:xfrm>
                  <a:off x="138553" y="26947"/>
                  <a:ext cx="2660309" cy="2582163"/>
                  <a:chOff x="-23042" y="66269"/>
                  <a:chExt cx="6542159" cy="6349987"/>
                </a:xfrm>
              </p:grpSpPr>
              <p:sp>
                <p:nvSpPr>
                  <p:cNvPr id="79" name="Freeform 10">
                    <a:extLst>
                      <a:ext uri="{FF2B5EF4-FFF2-40B4-BE49-F238E27FC236}">
                        <a16:creationId xmlns:a16="http://schemas.microsoft.com/office/drawing/2014/main" id="{7E4AC3C5-4A7A-EC1B-B08B-28ED6A66D288}"/>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t="-16665" r="223" b="-16665"/>
                    </a:stretch>
                  </a:blipFill>
                </p:spPr>
                <p:txBody>
                  <a:bodyPr/>
                  <a:lstStyle/>
                  <a:p>
                    <a:endParaRPr lang="en-US"/>
                  </a:p>
                </p:txBody>
              </p:sp>
              <p:sp>
                <p:nvSpPr>
                  <p:cNvPr id="80" name="Freeform 11">
                    <a:extLst>
                      <a:ext uri="{FF2B5EF4-FFF2-40B4-BE49-F238E27FC236}">
                        <a16:creationId xmlns:a16="http://schemas.microsoft.com/office/drawing/2014/main" id="{8AF95CB9-D544-A187-1FC5-B84E929EC085}"/>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grpSp>
              <p:nvGrpSpPr>
                <p:cNvPr id="75" name="Group 12">
                  <a:extLst>
                    <a:ext uri="{FF2B5EF4-FFF2-40B4-BE49-F238E27FC236}">
                      <a16:creationId xmlns:a16="http://schemas.microsoft.com/office/drawing/2014/main" id="{B82D9484-2660-47E8-1158-915B6BAFAA09}"/>
                    </a:ext>
                  </a:extLst>
                </p:cNvPr>
                <p:cNvGrpSpPr/>
                <p:nvPr/>
              </p:nvGrpSpPr>
              <p:grpSpPr>
                <a:xfrm>
                  <a:off x="0" y="2197379"/>
                  <a:ext cx="3203960" cy="3316598"/>
                  <a:chOff x="0" y="-28575"/>
                  <a:chExt cx="812800" cy="841375"/>
                </a:xfrm>
              </p:grpSpPr>
              <p:sp>
                <p:nvSpPr>
                  <p:cNvPr id="77" name="Freeform 13">
                    <a:extLst>
                      <a:ext uri="{FF2B5EF4-FFF2-40B4-BE49-F238E27FC236}">
                        <a16:creationId xmlns:a16="http://schemas.microsoft.com/office/drawing/2014/main" id="{F01DA714-CB15-F332-C921-140F691E4BD9}"/>
                      </a:ext>
                    </a:extLst>
                  </p:cNvPr>
                  <p:cNvSpPr/>
                  <p:nvPr/>
                </p:nvSpPr>
                <p:spPr>
                  <a:xfrm>
                    <a:off x="0" y="0"/>
                    <a:ext cx="745834" cy="236744"/>
                  </a:xfrm>
                  <a:custGeom>
                    <a:avLst/>
                    <a:gdLst/>
                    <a:ahLst/>
                    <a:cxnLst/>
                    <a:rect l="l" t="t" r="r" b="b"/>
                    <a:pathLst>
                      <a:path w="745834" h="236744">
                        <a:moveTo>
                          <a:pt x="118372" y="0"/>
                        </a:moveTo>
                        <a:lnTo>
                          <a:pt x="627462" y="0"/>
                        </a:lnTo>
                        <a:cubicBezTo>
                          <a:pt x="658856" y="0"/>
                          <a:pt x="688965" y="12471"/>
                          <a:pt x="711164" y="34670"/>
                        </a:cubicBezTo>
                        <a:cubicBezTo>
                          <a:pt x="733363" y="56869"/>
                          <a:pt x="745834" y="86978"/>
                          <a:pt x="745834" y="118372"/>
                        </a:cubicBezTo>
                        <a:lnTo>
                          <a:pt x="745834" y="118372"/>
                        </a:lnTo>
                        <a:cubicBezTo>
                          <a:pt x="745834" y="149766"/>
                          <a:pt x="733363" y="179875"/>
                          <a:pt x="711164" y="202074"/>
                        </a:cubicBezTo>
                        <a:cubicBezTo>
                          <a:pt x="688965" y="224273"/>
                          <a:pt x="658856" y="236744"/>
                          <a:pt x="627462" y="236744"/>
                        </a:cubicBezTo>
                        <a:lnTo>
                          <a:pt x="118372" y="236744"/>
                        </a:lnTo>
                        <a:cubicBezTo>
                          <a:pt x="86978" y="236744"/>
                          <a:pt x="56869" y="224273"/>
                          <a:pt x="34670" y="202074"/>
                        </a:cubicBezTo>
                        <a:cubicBezTo>
                          <a:pt x="12471" y="179875"/>
                          <a:pt x="0" y="149766"/>
                          <a:pt x="0" y="118372"/>
                        </a:cubicBezTo>
                        <a:lnTo>
                          <a:pt x="0" y="118372"/>
                        </a:lnTo>
                        <a:cubicBezTo>
                          <a:pt x="0" y="86978"/>
                          <a:pt x="12471" y="56869"/>
                          <a:pt x="34670" y="34670"/>
                        </a:cubicBezTo>
                        <a:cubicBezTo>
                          <a:pt x="56869" y="12471"/>
                          <a:pt x="86978" y="0"/>
                          <a:pt x="118372" y="0"/>
                        </a:cubicBezTo>
                        <a:close/>
                      </a:path>
                    </a:pathLst>
                  </a:custGeom>
                  <a:solidFill>
                    <a:srgbClr val="007394"/>
                  </a:solidFill>
                </p:spPr>
                <p:txBody>
                  <a:bodyPr/>
                  <a:lstStyle/>
                  <a:p>
                    <a:endParaRPr lang="en-US"/>
                  </a:p>
                </p:txBody>
              </p:sp>
              <p:sp>
                <p:nvSpPr>
                  <p:cNvPr id="78" name="TextBox 14">
                    <a:extLst>
                      <a:ext uri="{FF2B5EF4-FFF2-40B4-BE49-F238E27FC236}">
                        <a16:creationId xmlns:a16="http://schemas.microsoft.com/office/drawing/2014/main" id="{F0CE2F7D-FD6A-8C28-1B73-7428598E0D21}"/>
                      </a:ext>
                    </a:extLst>
                  </p:cNvPr>
                  <p:cNvSpPr txBox="1"/>
                  <p:nvPr/>
                </p:nvSpPr>
                <p:spPr>
                  <a:xfrm>
                    <a:off x="0" y="-28575"/>
                    <a:ext cx="812800" cy="841375"/>
                  </a:xfrm>
                  <a:prstGeom prst="rect">
                    <a:avLst/>
                  </a:prstGeom>
                </p:spPr>
                <p:txBody>
                  <a:bodyPr lIns="13602" tIns="13602" rIns="13602" bIns="13602" rtlCol="0" anchor="ctr"/>
                  <a:lstStyle/>
                  <a:p>
                    <a:pPr algn="ctr">
                      <a:lnSpc>
                        <a:spcPts val="995"/>
                      </a:lnSpc>
                    </a:pPr>
                    <a:endParaRPr sz="600"/>
                  </a:p>
                </p:txBody>
              </p:sp>
            </p:grpSp>
            <p:sp>
              <p:nvSpPr>
                <p:cNvPr id="76" name="TextBox 15">
                  <a:extLst>
                    <a:ext uri="{FF2B5EF4-FFF2-40B4-BE49-F238E27FC236}">
                      <a16:creationId xmlns:a16="http://schemas.microsoft.com/office/drawing/2014/main" id="{F653CC71-B5D8-21A2-073E-B2AF87DADFA5}"/>
                    </a:ext>
                  </a:extLst>
                </p:cNvPr>
                <p:cNvSpPr txBox="1"/>
                <p:nvPr/>
              </p:nvSpPr>
              <p:spPr>
                <a:xfrm>
                  <a:off x="-5912" y="2412784"/>
                  <a:ext cx="3011382" cy="692882"/>
                </a:xfrm>
                <a:prstGeom prst="rect">
                  <a:avLst/>
                </a:prstGeom>
              </p:spPr>
              <p:txBody>
                <a:bodyPr wrap="square" lIns="0" tIns="0" rIns="0" bIns="0" rtlCol="0" anchor="t">
                  <a:spAutoFit/>
                </a:bodyPr>
                <a:lstStyle/>
                <a:p>
                  <a:pPr algn="ctr">
                    <a:lnSpc>
                      <a:spcPts val="1036"/>
                    </a:lnSpc>
                  </a:pPr>
                  <a:r>
                    <a:rPr lang="en-US" sz="725">
                      <a:solidFill>
                        <a:srgbClr val="FFFFFF"/>
                      </a:solidFill>
                      <a:latin typeface="Montserrat Bold"/>
                    </a:rPr>
                    <a:t>Carmen P. - </a:t>
                  </a:r>
                  <a:endParaRPr lang="en-US" sz="725"/>
                </a:p>
                <a:p>
                  <a:pPr algn="ctr">
                    <a:lnSpc>
                      <a:spcPts val="1036"/>
                    </a:lnSpc>
                  </a:pPr>
                  <a:r>
                    <a:rPr lang="en-US" sz="725">
                      <a:solidFill>
                        <a:srgbClr val="FFFFFF"/>
                      </a:solidFill>
                      <a:latin typeface="Montserrat Bold"/>
                    </a:rPr>
                    <a:t>Customer Support</a:t>
                  </a:r>
                  <a:endParaRPr lang="en-US" sz="725"/>
                </a:p>
              </p:txBody>
            </p:sp>
          </p:grpSp>
          <p:grpSp>
            <p:nvGrpSpPr>
              <p:cNvPr id="28" name="Group 16">
                <a:extLst>
                  <a:ext uri="{FF2B5EF4-FFF2-40B4-BE49-F238E27FC236}">
                    <a16:creationId xmlns:a16="http://schemas.microsoft.com/office/drawing/2014/main" id="{13687AF1-B2BC-A6E3-956E-5C648B48748C}"/>
                  </a:ext>
                </a:extLst>
              </p:cNvPr>
              <p:cNvGrpSpPr/>
              <p:nvPr/>
            </p:nvGrpSpPr>
            <p:grpSpPr>
              <a:xfrm>
                <a:off x="3034009" y="6806167"/>
                <a:ext cx="2779701" cy="4045468"/>
                <a:chOff x="0" y="25026"/>
                <a:chExt cx="3706266" cy="5393956"/>
              </a:xfrm>
            </p:grpSpPr>
            <p:grpSp>
              <p:nvGrpSpPr>
                <p:cNvPr id="67" name="Group 17">
                  <a:extLst>
                    <a:ext uri="{FF2B5EF4-FFF2-40B4-BE49-F238E27FC236}">
                      <a16:creationId xmlns:a16="http://schemas.microsoft.com/office/drawing/2014/main" id="{5C2FE001-B1F5-2B38-4A44-72F55B016F71}"/>
                    </a:ext>
                  </a:extLst>
                </p:cNvPr>
                <p:cNvGrpSpPr>
                  <a:grpSpLocks noChangeAspect="1"/>
                </p:cNvGrpSpPr>
                <p:nvPr/>
              </p:nvGrpSpPr>
              <p:grpSpPr>
                <a:xfrm>
                  <a:off x="616629" y="25026"/>
                  <a:ext cx="2470619" cy="2398046"/>
                  <a:chOff x="-23042" y="66269"/>
                  <a:chExt cx="6542159" cy="6349987"/>
                </a:xfrm>
              </p:grpSpPr>
              <p:sp>
                <p:nvSpPr>
                  <p:cNvPr id="72" name="Freeform 18">
                    <a:extLst>
                      <a:ext uri="{FF2B5EF4-FFF2-40B4-BE49-F238E27FC236}">
                        <a16:creationId xmlns:a16="http://schemas.microsoft.com/office/drawing/2014/main" id="{1A302424-2CA4-FD0F-52FF-0EC8A21933C4}"/>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t="-14101" r="223" b="-14101"/>
                    </a:stretch>
                  </a:blipFill>
                </p:spPr>
                <p:txBody>
                  <a:bodyPr/>
                  <a:lstStyle/>
                  <a:p>
                    <a:endParaRPr lang="en-US"/>
                  </a:p>
                </p:txBody>
              </p:sp>
              <p:sp>
                <p:nvSpPr>
                  <p:cNvPr id="73" name="Freeform 19">
                    <a:extLst>
                      <a:ext uri="{FF2B5EF4-FFF2-40B4-BE49-F238E27FC236}">
                        <a16:creationId xmlns:a16="http://schemas.microsoft.com/office/drawing/2014/main" id="{3F9B18EB-34D1-3FCC-DE45-3C44D8CC42B6}"/>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grpSp>
              <p:nvGrpSpPr>
                <p:cNvPr id="68" name="Group 20">
                  <a:extLst>
                    <a:ext uri="{FF2B5EF4-FFF2-40B4-BE49-F238E27FC236}">
                      <a16:creationId xmlns:a16="http://schemas.microsoft.com/office/drawing/2014/main" id="{F00E3553-399C-DE3C-3D86-E588A8203BD7}"/>
                    </a:ext>
                  </a:extLst>
                </p:cNvPr>
                <p:cNvGrpSpPr/>
                <p:nvPr/>
              </p:nvGrpSpPr>
              <p:grpSpPr>
                <a:xfrm>
                  <a:off x="0" y="2064835"/>
                  <a:ext cx="3706266" cy="3354147"/>
                  <a:chOff x="0" y="-38100"/>
                  <a:chExt cx="940228" cy="850900"/>
                </a:xfrm>
              </p:grpSpPr>
              <p:sp>
                <p:nvSpPr>
                  <p:cNvPr id="70" name="Freeform 21">
                    <a:extLst>
                      <a:ext uri="{FF2B5EF4-FFF2-40B4-BE49-F238E27FC236}">
                        <a16:creationId xmlns:a16="http://schemas.microsoft.com/office/drawing/2014/main" id="{37DCC2B2-EC7C-D212-962B-D8D22875D986}"/>
                      </a:ext>
                    </a:extLst>
                  </p:cNvPr>
                  <p:cNvSpPr/>
                  <p:nvPr/>
                </p:nvSpPr>
                <p:spPr>
                  <a:xfrm>
                    <a:off x="0" y="0"/>
                    <a:ext cx="940228" cy="228223"/>
                  </a:xfrm>
                  <a:custGeom>
                    <a:avLst/>
                    <a:gdLst/>
                    <a:ahLst/>
                    <a:cxnLst/>
                    <a:rect l="l" t="t" r="r" b="b"/>
                    <a:pathLst>
                      <a:path w="940228" h="228223">
                        <a:moveTo>
                          <a:pt x="114112" y="0"/>
                        </a:moveTo>
                        <a:lnTo>
                          <a:pt x="826117" y="0"/>
                        </a:lnTo>
                        <a:cubicBezTo>
                          <a:pt x="889139" y="0"/>
                          <a:pt x="940228" y="51089"/>
                          <a:pt x="940228" y="114112"/>
                        </a:cubicBezTo>
                        <a:lnTo>
                          <a:pt x="940228" y="114112"/>
                        </a:lnTo>
                        <a:cubicBezTo>
                          <a:pt x="940228" y="144376"/>
                          <a:pt x="928206" y="173401"/>
                          <a:pt x="906806" y="194801"/>
                        </a:cubicBezTo>
                        <a:cubicBezTo>
                          <a:pt x="885406" y="216201"/>
                          <a:pt x="856381" y="228223"/>
                          <a:pt x="826117" y="228223"/>
                        </a:cubicBezTo>
                        <a:lnTo>
                          <a:pt x="114112" y="228223"/>
                        </a:lnTo>
                        <a:cubicBezTo>
                          <a:pt x="83847" y="228223"/>
                          <a:pt x="54823" y="216201"/>
                          <a:pt x="33422" y="194801"/>
                        </a:cubicBezTo>
                        <a:cubicBezTo>
                          <a:pt x="12022" y="173401"/>
                          <a:pt x="0" y="144376"/>
                          <a:pt x="0" y="114112"/>
                        </a:cubicBezTo>
                        <a:lnTo>
                          <a:pt x="0" y="114112"/>
                        </a:lnTo>
                        <a:cubicBezTo>
                          <a:pt x="0" y="83847"/>
                          <a:pt x="12022" y="54823"/>
                          <a:pt x="33422" y="33422"/>
                        </a:cubicBezTo>
                        <a:cubicBezTo>
                          <a:pt x="54823" y="12022"/>
                          <a:pt x="83847" y="0"/>
                          <a:pt x="114112" y="0"/>
                        </a:cubicBezTo>
                        <a:close/>
                      </a:path>
                    </a:pathLst>
                  </a:custGeom>
                  <a:solidFill>
                    <a:srgbClr val="007394"/>
                  </a:solidFill>
                </p:spPr>
                <p:txBody>
                  <a:bodyPr/>
                  <a:lstStyle/>
                  <a:p>
                    <a:endParaRPr lang="en-US"/>
                  </a:p>
                </p:txBody>
              </p:sp>
              <p:sp>
                <p:nvSpPr>
                  <p:cNvPr id="71" name="TextBox 22">
                    <a:extLst>
                      <a:ext uri="{FF2B5EF4-FFF2-40B4-BE49-F238E27FC236}">
                        <a16:creationId xmlns:a16="http://schemas.microsoft.com/office/drawing/2014/main" id="{5007CC68-5478-1A05-63B0-778752895A67}"/>
                      </a:ext>
                    </a:extLst>
                  </p:cNvPr>
                  <p:cNvSpPr txBox="1"/>
                  <p:nvPr/>
                </p:nvSpPr>
                <p:spPr>
                  <a:xfrm>
                    <a:off x="0" y="-38100"/>
                    <a:ext cx="812800" cy="850900"/>
                  </a:xfrm>
                  <a:prstGeom prst="rect">
                    <a:avLst/>
                  </a:prstGeom>
                </p:spPr>
                <p:txBody>
                  <a:bodyPr lIns="17267" tIns="17267" rIns="17267" bIns="17267" rtlCol="0" anchor="ctr"/>
                  <a:lstStyle/>
                  <a:p>
                    <a:pPr algn="ctr">
                      <a:lnSpc>
                        <a:spcPts val="1264"/>
                      </a:lnSpc>
                    </a:pPr>
                    <a:endParaRPr sz="600"/>
                  </a:p>
                </p:txBody>
              </p:sp>
            </p:grpSp>
            <p:sp>
              <p:nvSpPr>
                <p:cNvPr id="69" name="TextBox 23">
                  <a:extLst>
                    <a:ext uri="{FF2B5EF4-FFF2-40B4-BE49-F238E27FC236}">
                      <a16:creationId xmlns:a16="http://schemas.microsoft.com/office/drawing/2014/main" id="{08F227DF-A73B-318C-40FF-A5EA4B459581}"/>
                    </a:ext>
                  </a:extLst>
                </p:cNvPr>
                <p:cNvSpPr txBox="1"/>
                <p:nvPr/>
              </p:nvSpPr>
              <p:spPr>
                <a:xfrm>
                  <a:off x="190324" y="2337392"/>
                  <a:ext cx="3325624" cy="690832"/>
                </a:xfrm>
                <a:prstGeom prst="rect">
                  <a:avLst/>
                </a:prstGeom>
              </p:spPr>
              <p:txBody>
                <a:bodyPr lIns="0" tIns="0" rIns="0" bIns="0" rtlCol="0" anchor="t">
                  <a:spAutoFit/>
                </a:bodyPr>
                <a:lstStyle/>
                <a:p>
                  <a:pPr algn="ctr">
                    <a:lnSpc>
                      <a:spcPts val="1036"/>
                    </a:lnSpc>
                  </a:pPr>
                  <a:r>
                    <a:rPr lang="en-US" sz="740">
                      <a:solidFill>
                        <a:srgbClr val="FFFFFF"/>
                      </a:solidFill>
                      <a:latin typeface="Montserrat Bold"/>
                    </a:rPr>
                    <a:t>Ana B. - </a:t>
                  </a:r>
                </a:p>
                <a:p>
                  <a:pPr algn="ctr">
                    <a:lnSpc>
                      <a:spcPts val="1036"/>
                    </a:lnSpc>
                  </a:pPr>
                  <a:r>
                    <a:rPr lang="en-US" sz="740">
                      <a:solidFill>
                        <a:srgbClr val="FFFFFF"/>
                      </a:solidFill>
                      <a:latin typeface="Montserrat Bold"/>
                    </a:rPr>
                    <a:t>Administrative assistant</a:t>
                  </a:r>
                </a:p>
              </p:txBody>
            </p:sp>
          </p:grpSp>
          <p:grpSp>
            <p:nvGrpSpPr>
              <p:cNvPr id="29" name="Group 30">
                <a:extLst>
                  <a:ext uri="{FF2B5EF4-FFF2-40B4-BE49-F238E27FC236}">
                    <a16:creationId xmlns:a16="http://schemas.microsoft.com/office/drawing/2014/main" id="{20F80033-AF7E-4638-B2B5-7B79619465F3}"/>
                  </a:ext>
                </a:extLst>
              </p:cNvPr>
              <p:cNvGrpSpPr/>
              <p:nvPr/>
            </p:nvGrpSpPr>
            <p:grpSpPr>
              <a:xfrm>
                <a:off x="5928010" y="6868413"/>
                <a:ext cx="2634699" cy="3983221"/>
                <a:chOff x="0" y="23292"/>
                <a:chExt cx="3512933" cy="5310961"/>
              </a:xfrm>
            </p:grpSpPr>
            <p:grpSp>
              <p:nvGrpSpPr>
                <p:cNvPr id="60" name="Group 31">
                  <a:extLst>
                    <a:ext uri="{FF2B5EF4-FFF2-40B4-BE49-F238E27FC236}">
                      <a16:creationId xmlns:a16="http://schemas.microsoft.com/office/drawing/2014/main" id="{8AC96AD1-007D-83BB-5F7C-5DEA57D34ECD}"/>
                    </a:ext>
                  </a:extLst>
                </p:cNvPr>
                <p:cNvGrpSpPr>
                  <a:grpSpLocks noChangeAspect="1"/>
                </p:cNvGrpSpPr>
                <p:nvPr/>
              </p:nvGrpSpPr>
              <p:grpSpPr>
                <a:xfrm>
                  <a:off x="605627" y="23292"/>
                  <a:ext cx="2299455" cy="2231911"/>
                  <a:chOff x="-23042" y="66269"/>
                  <a:chExt cx="6542159" cy="6349987"/>
                </a:xfrm>
              </p:grpSpPr>
              <p:sp>
                <p:nvSpPr>
                  <p:cNvPr id="65" name="Freeform 32">
                    <a:extLst>
                      <a:ext uri="{FF2B5EF4-FFF2-40B4-BE49-F238E27FC236}">
                        <a16:creationId xmlns:a16="http://schemas.microsoft.com/office/drawing/2014/main" id="{F17399C4-56B7-4CF2-638A-2FE9F6834930}"/>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23" t="-13933" r="223" b="-13933"/>
                    </a:stretch>
                  </a:blipFill>
                </p:spPr>
                <p:txBody>
                  <a:bodyPr/>
                  <a:lstStyle/>
                  <a:p>
                    <a:endParaRPr lang="en-US"/>
                  </a:p>
                </p:txBody>
              </p:sp>
              <p:sp>
                <p:nvSpPr>
                  <p:cNvPr id="66" name="Freeform 33">
                    <a:extLst>
                      <a:ext uri="{FF2B5EF4-FFF2-40B4-BE49-F238E27FC236}">
                        <a16:creationId xmlns:a16="http://schemas.microsoft.com/office/drawing/2014/main" id="{7B397B0D-3922-2AFC-8F82-77F4B7B54AD0}"/>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grpSp>
              <p:nvGrpSpPr>
                <p:cNvPr id="61" name="Group 34">
                  <a:extLst>
                    <a:ext uri="{FF2B5EF4-FFF2-40B4-BE49-F238E27FC236}">
                      <a16:creationId xmlns:a16="http://schemas.microsoft.com/office/drawing/2014/main" id="{7D7A50B4-4DEC-16A0-FD00-394D5259EDE2}"/>
                    </a:ext>
                  </a:extLst>
                </p:cNvPr>
                <p:cNvGrpSpPr/>
                <p:nvPr/>
              </p:nvGrpSpPr>
              <p:grpSpPr>
                <a:xfrm>
                  <a:off x="0" y="2017653"/>
                  <a:ext cx="3512933" cy="3316600"/>
                  <a:chOff x="0" y="-28575"/>
                  <a:chExt cx="891182" cy="841375"/>
                </a:xfrm>
              </p:grpSpPr>
              <p:sp>
                <p:nvSpPr>
                  <p:cNvPr id="63" name="Freeform 35">
                    <a:extLst>
                      <a:ext uri="{FF2B5EF4-FFF2-40B4-BE49-F238E27FC236}">
                        <a16:creationId xmlns:a16="http://schemas.microsoft.com/office/drawing/2014/main" id="{3ADFEDCD-B0EC-8D9F-0F4D-0EFCDF0F9510}"/>
                      </a:ext>
                    </a:extLst>
                  </p:cNvPr>
                  <p:cNvSpPr/>
                  <p:nvPr/>
                </p:nvSpPr>
                <p:spPr>
                  <a:xfrm>
                    <a:off x="0" y="0"/>
                    <a:ext cx="891182" cy="228223"/>
                  </a:xfrm>
                  <a:custGeom>
                    <a:avLst/>
                    <a:gdLst/>
                    <a:ahLst/>
                    <a:cxnLst/>
                    <a:rect l="l" t="t" r="r" b="b"/>
                    <a:pathLst>
                      <a:path w="891182" h="228223">
                        <a:moveTo>
                          <a:pt x="114112" y="0"/>
                        </a:moveTo>
                        <a:lnTo>
                          <a:pt x="777071" y="0"/>
                        </a:lnTo>
                        <a:cubicBezTo>
                          <a:pt x="840093" y="0"/>
                          <a:pt x="891182" y="51089"/>
                          <a:pt x="891182" y="114112"/>
                        </a:cubicBezTo>
                        <a:lnTo>
                          <a:pt x="891182" y="114112"/>
                        </a:lnTo>
                        <a:cubicBezTo>
                          <a:pt x="891182" y="144376"/>
                          <a:pt x="879160" y="173401"/>
                          <a:pt x="857760" y="194801"/>
                        </a:cubicBezTo>
                        <a:cubicBezTo>
                          <a:pt x="836360" y="216201"/>
                          <a:pt x="807335" y="228223"/>
                          <a:pt x="777071" y="228223"/>
                        </a:cubicBezTo>
                        <a:lnTo>
                          <a:pt x="114112" y="228223"/>
                        </a:lnTo>
                        <a:cubicBezTo>
                          <a:pt x="83847" y="228223"/>
                          <a:pt x="54823" y="216201"/>
                          <a:pt x="33422" y="194801"/>
                        </a:cubicBezTo>
                        <a:cubicBezTo>
                          <a:pt x="12022" y="173401"/>
                          <a:pt x="0" y="144376"/>
                          <a:pt x="0" y="114112"/>
                        </a:cubicBezTo>
                        <a:lnTo>
                          <a:pt x="0" y="114112"/>
                        </a:lnTo>
                        <a:cubicBezTo>
                          <a:pt x="0" y="83847"/>
                          <a:pt x="12022" y="54823"/>
                          <a:pt x="33422" y="33422"/>
                        </a:cubicBezTo>
                        <a:cubicBezTo>
                          <a:pt x="54823" y="12022"/>
                          <a:pt x="83847" y="0"/>
                          <a:pt x="114112" y="0"/>
                        </a:cubicBezTo>
                        <a:close/>
                      </a:path>
                    </a:pathLst>
                  </a:custGeom>
                  <a:solidFill>
                    <a:srgbClr val="007394"/>
                  </a:solidFill>
                </p:spPr>
                <p:txBody>
                  <a:bodyPr/>
                  <a:lstStyle/>
                  <a:p>
                    <a:endParaRPr lang="en-US"/>
                  </a:p>
                </p:txBody>
              </p:sp>
              <p:sp>
                <p:nvSpPr>
                  <p:cNvPr id="64" name="TextBox 36">
                    <a:extLst>
                      <a:ext uri="{FF2B5EF4-FFF2-40B4-BE49-F238E27FC236}">
                        <a16:creationId xmlns:a16="http://schemas.microsoft.com/office/drawing/2014/main" id="{3A3DBFE6-3646-0F2A-4A93-8C2C68471C25}"/>
                      </a:ext>
                    </a:extLst>
                  </p:cNvPr>
                  <p:cNvSpPr txBox="1"/>
                  <p:nvPr/>
                </p:nvSpPr>
                <p:spPr>
                  <a:xfrm>
                    <a:off x="0" y="-28575"/>
                    <a:ext cx="812800" cy="841375"/>
                  </a:xfrm>
                  <a:prstGeom prst="rect">
                    <a:avLst/>
                  </a:prstGeom>
                </p:spPr>
                <p:txBody>
                  <a:bodyPr lIns="13602" tIns="13602" rIns="13602" bIns="13602" rtlCol="0" anchor="ctr"/>
                  <a:lstStyle/>
                  <a:p>
                    <a:pPr algn="ctr">
                      <a:lnSpc>
                        <a:spcPts val="995"/>
                      </a:lnSpc>
                    </a:pPr>
                    <a:endParaRPr sz="600"/>
                  </a:p>
                </p:txBody>
              </p:sp>
            </p:grpSp>
            <p:sp>
              <p:nvSpPr>
                <p:cNvPr id="62" name="TextBox 37">
                  <a:extLst>
                    <a:ext uri="{FF2B5EF4-FFF2-40B4-BE49-F238E27FC236}">
                      <a16:creationId xmlns:a16="http://schemas.microsoft.com/office/drawing/2014/main" id="{98EC2A67-45DC-1776-B148-668416F1D8C2}"/>
                    </a:ext>
                  </a:extLst>
                </p:cNvPr>
                <p:cNvSpPr txBox="1"/>
                <p:nvPr/>
              </p:nvSpPr>
              <p:spPr>
                <a:xfrm>
                  <a:off x="161164" y="2278744"/>
                  <a:ext cx="3190609" cy="640176"/>
                </a:xfrm>
                <a:prstGeom prst="rect">
                  <a:avLst/>
                </a:prstGeom>
              </p:spPr>
              <p:txBody>
                <a:bodyPr lIns="0" tIns="0" rIns="0" bIns="0" rtlCol="0" anchor="t">
                  <a:spAutoFit/>
                </a:bodyPr>
                <a:lstStyle/>
                <a:p>
                  <a:pPr algn="ctr">
                    <a:lnSpc>
                      <a:spcPts val="940"/>
                    </a:lnSpc>
                  </a:pPr>
                  <a:r>
                    <a:rPr lang="en-US" sz="671">
                      <a:solidFill>
                        <a:srgbClr val="FFFFFF"/>
                      </a:solidFill>
                      <a:latin typeface="Montserrat Bold"/>
                    </a:rPr>
                    <a:t>Nicolas B. - </a:t>
                  </a:r>
                </a:p>
                <a:p>
                  <a:pPr algn="ctr">
                    <a:lnSpc>
                      <a:spcPts val="940"/>
                    </a:lnSpc>
                  </a:pPr>
                  <a:r>
                    <a:rPr lang="en-US" sz="671">
                      <a:solidFill>
                        <a:srgbClr val="FFFFFF"/>
                      </a:solidFill>
                      <a:latin typeface="Montserrat Bold"/>
                    </a:rPr>
                    <a:t>Dispatch Support</a:t>
                  </a:r>
                </a:p>
              </p:txBody>
            </p:sp>
          </p:grpSp>
          <p:grpSp>
            <p:nvGrpSpPr>
              <p:cNvPr id="30" name="Group 29">
                <a:extLst>
                  <a:ext uri="{FF2B5EF4-FFF2-40B4-BE49-F238E27FC236}">
                    <a16:creationId xmlns:a16="http://schemas.microsoft.com/office/drawing/2014/main" id="{213FF411-809E-569C-89C3-FA042C1E8F68}"/>
                  </a:ext>
                </a:extLst>
              </p:cNvPr>
              <p:cNvGrpSpPr/>
              <p:nvPr/>
            </p:nvGrpSpPr>
            <p:grpSpPr>
              <a:xfrm>
                <a:off x="10990752" y="6724634"/>
                <a:ext cx="2402969" cy="4083689"/>
                <a:chOff x="10990752" y="6724634"/>
                <a:chExt cx="2402969" cy="4083689"/>
              </a:xfrm>
            </p:grpSpPr>
            <p:grpSp>
              <p:nvGrpSpPr>
                <p:cNvPr id="54" name="Group 38">
                  <a:extLst>
                    <a:ext uri="{FF2B5EF4-FFF2-40B4-BE49-F238E27FC236}">
                      <a16:creationId xmlns:a16="http://schemas.microsoft.com/office/drawing/2014/main" id="{321106C7-EDBB-B9F4-BB3A-ED7E37715AA7}"/>
                    </a:ext>
                  </a:extLst>
                </p:cNvPr>
                <p:cNvGrpSpPr>
                  <a:grpSpLocks noChangeAspect="1"/>
                </p:cNvGrpSpPr>
                <p:nvPr/>
              </p:nvGrpSpPr>
              <p:grpSpPr>
                <a:xfrm>
                  <a:off x="11179652" y="6724634"/>
                  <a:ext cx="1906626" cy="1850621"/>
                  <a:chOff x="-23042" y="113661"/>
                  <a:chExt cx="6542159" cy="6349988"/>
                </a:xfrm>
              </p:grpSpPr>
              <p:sp>
                <p:nvSpPr>
                  <p:cNvPr id="58" name="Freeform 39">
                    <a:extLst>
                      <a:ext uri="{FF2B5EF4-FFF2-40B4-BE49-F238E27FC236}">
                        <a16:creationId xmlns:a16="http://schemas.microsoft.com/office/drawing/2014/main" id="{ED1EE432-A0C8-58D6-69ED-6257BD30A8C9}"/>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17052" r="223" b="-71624"/>
                    </a:stretch>
                  </a:blipFill>
                </p:spPr>
                <p:txBody>
                  <a:bodyPr/>
                  <a:lstStyle/>
                  <a:p>
                    <a:endParaRPr lang="en-US"/>
                  </a:p>
                </p:txBody>
              </p:sp>
              <p:sp>
                <p:nvSpPr>
                  <p:cNvPr id="59" name="Freeform 40">
                    <a:extLst>
                      <a:ext uri="{FF2B5EF4-FFF2-40B4-BE49-F238E27FC236}">
                        <a16:creationId xmlns:a16="http://schemas.microsoft.com/office/drawing/2014/main" id="{8362F5FE-3FD4-AA59-8F91-B7E1CF4C0D20}"/>
                      </a:ext>
                    </a:extLst>
                  </p:cNvPr>
                  <p:cNvSpPr/>
                  <p:nvPr/>
                </p:nvSpPr>
                <p:spPr>
                  <a:xfrm>
                    <a:off x="68202" y="113661"/>
                    <a:ext cx="6350001" cy="6349988"/>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grpSp>
              <p:nvGrpSpPr>
                <p:cNvPr id="55" name="Group 41">
                  <a:extLst>
                    <a:ext uri="{FF2B5EF4-FFF2-40B4-BE49-F238E27FC236}">
                      <a16:creationId xmlns:a16="http://schemas.microsoft.com/office/drawing/2014/main" id="{17AC1DE0-C70C-C9C2-8E9A-81F459D36A23}"/>
                    </a:ext>
                  </a:extLst>
                </p:cNvPr>
                <p:cNvGrpSpPr/>
                <p:nvPr/>
              </p:nvGrpSpPr>
              <p:grpSpPr>
                <a:xfrm>
                  <a:off x="10990752" y="8320873"/>
                  <a:ext cx="2402969" cy="2487450"/>
                  <a:chOff x="0" y="-28575"/>
                  <a:chExt cx="812800" cy="841375"/>
                </a:xfrm>
              </p:grpSpPr>
              <p:sp>
                <p:nvSpPr>
                  <p:cNvPr id="56" name="Freeform 42">
                    <a:extLst>
                      <a:ext uri="{FF2B5EF4-FFF2-40B4-BE49-F238E27FC236}">
                        <a16:creationId xmlns:a16="http://schemas.microsoft.com/office/drawing/2014/main" id="{69BC8A39-E2A1-8F83-D492-79D8FDE384DB}"/>
                      </a:ext>
                    </a:extLst>
                  </p:cNvPr>
                  <p:cNvSpPr/>
                  <p:nvPr/>
                </p:nvSpPr>
                <p:spPr>
                  <a:xfrm>
                    <a:off x="0" y="0"/>
                    <a:ext cx="748730" cy="228223"/>
                  </a:xfrm>
                  <a:custGeom>
                    <a:avLst/>
                    <a:gdLst/>
                    <a:ahLst/>
                    <a:cxnLst/>
                    <a:rect l="l" t="t" r="r" b="b"/>
                    <a:pathLst>
                      <a:path w="748730" h="228223">
                        <a:moveTo>
                          <a:pt x="114112" y="0"/>
                        </a:moveTo>
                        <a:lnTo>
                          <a:pt x="634618" y="0"/>
                        </a:lnTo>
                        <a:cubicBezTo>
                          <a:pt x="697640" y="0"/>
                          <a:pt x="748730" y="51089"/>
                          <a:pt x="748730" y="114112"/>
                        </a:cubicBezTo>
                        <a:lnTo>
                          <a:pt x="748730" y="114112"/>
                        </a:lnTo>
                        <a:cubicBezTo>
                          <a:pt x="748730" y="144376"/>
                          <a:pt x="736707" y="173401"/>
                          <a:pt x="715307" y="194801"/>
                        </a:cubicBezTo>
                        <a:cubicBezTo>
                          <a:pt x="693907" y="216201"/>
                          <a:pt x="664882" y="228223"/>
                          <a:pt x="634618" y="228223"/>
                        </a:cubicBezTo>
                        <a:lnTo>
                          <a:pt x="114112" y="228223"/>
                        </a:lnTo>
                        <a:cubicBezTo>
                          <a:pt x="83847" y="228223"/>
                          <a:pt x="54823" y="216201"/>
                          <a:pt x="33422" y="194801"/>
                        </a:cubicBezTo>
                        <a:cubicBezTo>
                          <a:pt x="12022" y="173401"/>
                          <a:pt x="0" y="144376"/>
                          <a:pt x="0" y="114112"/>
                        </a:cubicBezTo>
                        <a:lnTo>
                          <a:pt x="0" y="114112"/>
                        </a:lnTo>
                        <a:cubicBezTo>
                          <a:pt x="0" y="83847"/>
                          <a:pt x="12022" y="54823"/>
                          <a:pt x="33422" y="33422"/>
                        </a:cubicBezTo>
                        <a:cubicBezTo>
                          <a:pt x="54823" y="12022"/>
                          <a:pt x="83847" y="0"/>
                          <a:pt x="114112" y="0"/>
                        </a:cubicBezTo>
                        <a:close/>
                      </a:path>
                    </a:pathLst>
                  </a:custGeom>
                  <a:solidFill>
                    <a:srgbClr val="007394"/>
                  </a:solidFill>
                </p:spPr>
                <p:txBody>
                  <a:bodyPr/>
                  <a:lstStyle/>
                  <a:p>
                    <a:endParaRPr lang="en-US"/>
                  </a:p>
                </p:txBody>
              </p:sp>
              <p:sp>
                <p:nvSpPr>
                  <p:cNvPr id="57" name="TextBox 43">
                    <a:extLst>
                      <a:ext uri="{FF2B5EF4-FFF2-40B4-BE49-F238E27FC236}">
                        <a16:creationId xmlns:a16="http://schemas.microsoft.com/office/drawing/2014/main" id="{BC0C17D3-E086-1FBD-BA02-03DA555003C8}"/>
                      </a:ext>
                    </a:extLst>
                  </p:cNvPr>
                  <p:cNvSpPr txBox="1"/>
                  <p:nvPr/>
                </p:nvSpPr>
                <p:spPr>
                  <a:xfrm>
                    <a:off x="0" y="-28575"/>
                    <a:ext cx="812800" cy="841375"/>
                  </a:xfrm>
                  <a:prstGeom prst="rect">
                    <a:avLst/>
                  </a:prstGeom>
                </p:spPr>
                <p:txBody>
                  <a:bodyPr lIns="13897" tIns="13897" rIns="13897" bIns="13897" rtlCol="0" anchor="ctr"/>
                  <a:lstStyle/>
                  <a:p>
                    <a:pPr algn="ctr">
                      <a:lnSpc>
                        <a:spcPts val="995"/>
                      </a:lnSpc>
                    </a:pPr>
                    <a:endParaRPr sz="600"/>
                  </a:p>
                </p:txBody>
              </p:sp>
            </p:grpSp>
          </p:grpSp>
          <p:grpSp>
            <p:nvGrpSpPr>
              <p:cNvPr id="31" name="Group 30">
                <a:extLst>
                  <a:ext uri="{FF2B5EF4-FFF2-40B4-BE49-F238E27FC236}">
                    <a16:creationId xmlns:a16="http://schemas.microsoft.com/office/drawing/2014/main" id="{BBF22270-FF4B-0586-ED50-72A337A14824}"/>
                  </a:ext>
                </a:extLst>
              </p:cNvPr>
              <p:cNvGrpSpPr/>
              <p:nvPr/>
            </p:nvGrpSpPr>
            <p:grpSpPr>
              <a:xfrm>
                <a:off x="15809172" y="6805124"/>
                <a:ext cx="2274557" cy="2308981"/>
                <a:chOff x="15809172" y="6805124"/>
                <a:chExt cx="2274557" cy="2308981"/>
              </a:xfrm>
            </p:grpSpPr>
            <p:grpSp>
              <p:nvGrpSpPr>
                <p:cNvPr id="48" name="Group 45">
                  <a:extLst>
                    <a:ext uri="{FF2B5EF4-FFF2-40B4-BE49-F238E27FC236}">
                      <a16:creationId xmlns:a16="http://schemas.microsoft.com/office/drawing/2014/main" id="{6B6C49BB-020F-BA69-2816-80CF1DEABEAC}"/>
                    </a:ext>
                  </a:extLst>
                </p:cNvPr>
                <p:cNvGrpSpPr>
                  <a:grpSpLocks noChangeAspect="1"/>
                </p:cNvGrpSpPr>
                <p:nvPr/>
              </p:nvGrpSpPr>
              <p:grpSpPr>
                <a:xfrm>
                  <a:off x="15907480" y="6805124"/>
                  <a:ext cx="1749947" cy="1698543"/>
                  <a:chOff x="-23042" y="66269"/>
                  <a:chExt cx="6542159" cy="6349987"/>
                </a:xfrm>
              </p:grpSpPr>
              <p:sp>
                <p:nvSpPr>
                  <p:cNvPr id="52" name="Freeform 46">
                    <a:extLst>
                      <a:ext uri="{FF2B5EF4-FFF2-40B4-BE49-F238E27FC236}">
                        <a16:creationId xmlns:a16="http://schemas.microsoft.com/office/drawing/2014/main" id="{887E96CE-E0C7-ABA4-7804-A5CD15F6CF41}"/>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5118" r="-5118"/>
                    </a:stretch>
                  </a:blipFill>
                </p:spPr>
                <p:txBody>
                  <a:bodyPr/>
                  <a:lstStyle/>
                  <a:p>
                    <a:endParaRPr lang="en-US"/>
                  </a:p>
                </p:txBody>
              </p:sp>
              <p:sp>
                <p:nvSpPr>
                  <p:cNvPr id="53" name="Freeform 47">
                    <a:extLst>
                      <a:ext uri="{FF2B5EF4-FFF2-40B4-BE49-F238E27FC236}">
                        <a16:creationId xmlns:a16="http://schemas.microsoft.com/office/drawing/2014/main" id="{A1A03C20-9A20-8369-25E7-A36ADF2B5E13}"/>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grpSp>
              <p:nvGrpSpPr>
                <p:cNvPr id="49" name="Group 48">
                  <a:extLst>
                    <a:ext uri="{FF2B5EF4-FFF2-40B4-BE49-F238E27FC236}">
                      <a16:creationId xmlns:a16="http://schemas.microsoft.com/office/drawing/2014/main" id="{59E9755A-BC1E-0C6A-E1EE-1BC9FD9D4DC3}"/>
                    </a:ext>
                  </a:extLst>
                </p:cNvPr>
                <p:cNvGrpSpPr/>
                <p:nvPr/>
              </p:nvGrpSpPr>
              <p:grpSpPr>
                <a:xfrm>
                  <a:off x="15809172" y="8313129"/>
                  <a:ext cx="2274557" cy="800976"/>
                  <a:chOff x="0" y="-28575"/>
                  <a:chExt cx="799783" cy="281640"/>
                </a:xfrm>
              </p:grpSpPr>
              <p:sp>
                <p:nvSpPr>
                  <p:cNvPr id="50" name="Freeform 49">
                    <a:extLst>
                      <a:ext uri="{FF2B5EF4-FFF2-40B4-BE49-F238E27FC236}">
                        <a16:creationId xmlns:a16="http://schemas.microsoft.com/office/drawing/2014/main" id="{E5976580-A77E-C049-8022-BD881CC9C571}"/>
                      </a:ext>
                    </a:extLst>
                  </p:cNvPr>
                  <p:cNvSpPr/>
                  <p:nvPr/>
                </p:nvSpPr>
                <p:spPr>
                  <a:xfrm>
                    <a:off x="0" y="0"/>
                    <a:ext cx="748730" cy="228223"/>
                  </a:xfrm>
                  <a:custGeom>
                    <a:avLst/>
                    <a:gdLst/>
                    <a:ahLst/>
                    <a:cxnLst/>
                    <a:rect l="l" t="t" r="r" b="b"/>
                    <a:pathLst>
                      <a:path w="748730" h="228223">
                        <a:moveTo>
                          <a:pt x="114112" y="0"/>
                        </a:moveTo>
                        <a:lnTo>
                          <a:pt x="634618" y="0"/>
                        </a:lnTo>
                        <a:cubicBezTo>
                          <a:pt x="697640" y="0"/>
                          <a:pt x="748730" y="51089"/>
                          <a:pt x="748730" y="114112"/>
                        </a:cubicBezTo>
                        <a:lnTo>
                          <a:pt x="748730" y="114112"/>
                        </a:lnTo>
                        <a:cubicBezTo>
                          <a:pt x="748730" y="144376"/>
                          <a:pt x="736707" y="173401"/>
                          <a:pt x="715307" y="194801"/>
                        </a:cubicBezTo>
                        <a:cubicBezTo>
                          <a:pt x="693907" y="216201"/>
                          <a:pt x="664882" y="228223"/>
                          <a:pt x="634618" y="228223"/>
                        </a:cubicBezTo>
                        <a:lnTo>
                          <a:pt x="114112" y="228223"/>
                        </a:lnTo>
                        <a:cubicBezTo>
                          <a:pt x="83847" y="228223"/>
                          <a:pt x="54823" y="216201"/>
                          <a:pt x="33422" y="194801"/>
                        </a:cubicBezTo>
                        <a:cubicBezTo>
                          <a:pt x="12022" y="173401"/>
                          <a:pt x="0" y="144376"/>
                          <a:pt x="0" y="114112"/>
                        </a:cubicBezTo>
                        <a:lnTo>
                          <a:pt x="0" y="114112"/>
                        </a:lnTo>
                        <a:cubicBezTo>
                          <a:pt x="0" y="83847"/>
                          <a:pt x="12022" y="54823"/>
                          <a:pt x="33422" y="33422"/>
                        </a:cubicBezTo>
                        <a:cubicBezTo>
                          <a:pt x="54823" y="12022"/>
                          <a:pt x="83847" y="0"/>
                          <a:pt x="114112" y="0"/>
                        </a:cubicBezTo>
                        <a:close/>
                      </a:path>
                    </a:pathLst>
                  </a:custGeom>
                  <a:solidFill>
                    <a:srgbClr val="007394"/>
                  </a:solidFill>
                </p:spPr>
                <p:txBody>
                  <a:bodyPr/>
                  <a:lstStyle/>
                  <a:p>
                    <a:endParaRPr lang="en-US"/>
                  </a:p>
                </p:txBody>
              </p:sp>
              <p:sp>
                <p:nvSpPr>
                  <p:cNvPr id="51" name="TextBox 50">
                    <a:extLst>
                      <a:ext uri="{FF2B5EF4-FFF2-40B4-BE49-F238E27FC236}">
                        <a16:creationId xmlns:a16="http://schemas.microsoft.com/office/drawing/2014/main" id="{9AB42A4E-14C3-E4D7-710C-25C798C2C4F9}"/>
                      </a:ext>
                    </a:extLst>
                  </p:cNvPr>
                  <p:cNvSpPr txBox="1"/>
                  <p:nvPr/>
                </p:nvSpPr>
                <p:spPr>
                  <a:xfrm>
                    <a:off x="0" y="-28575"/>
                    <a:ext cx="799783" cy="281640"/>
                  </a:xfrm>
                  <a:prstGeom prst="rect">
                    <a:avLst/>
                  </a:prstGeom>
                </p:spPr>
                <p:txBody>
                  <a:bodyPr lIns="13368" tIns="13368" rIns="13368" bIns="13368" rtlCol="0" anchor="ctr"/>
                  <a:lstStyle/>
                  <a:p>
                    <a:pPr algn="ctr">
                      <a:lnSpc>
                        <a:spcPts val="958"/>
                      </a:lnSpc>
                    </a:pPr>
                    <a:endParaRPr sz="600"/>
                  </a:p>
                </p:txBody>
              </p:sp>
            </p:grpSp>
          </p:grpSp>
          <p:grpSp>
            <p:nvGrpSpPr>
              <p:cNvPr id="32" name="Group 52">
                <a:extLst>
                  <a:ext uri="{FF2B5EF4-FFF2-40B4-BE49-F238E27FC236}">
                    <a16:creationId xmlns:a16="http://schemas.microsoft.com/office/drawing/2014/main" id="{AE9DAAC6-2B82-470A-E918-4CFB02D9D04C}"/>
                  </a:ext>
                </a:extLst>
              </p:cNvPr>
              <p:cNvGrpSpPr/>
              <p:nvPr/>
            </p:nvGrpSpPr>
            <p:grpSpPr>
              <a:xfrm>
                <a:off x="13282731" y="6667098"/>
                <a:ext cx="2569277" cy="3450089"/>
                <a:chOff x="0" y="25933"/>
                <a:chExt cx="3425704" cy="4600116"/>
              </a:xfrm>
            </p:grpSpPr>
            <p:grpSp>
              <p:nvGrpSpPr>
                <p:cNvPr id="41" name="Group 53">
                  <a:extLst>
                    <a:ext uri="{FF2B5EF4-FFF2-40B4-BE49-F238E27FC236}">
                      <a16:creationId xmlns:a16="http://schemas.microsoft.com/office/drawing/2014/main" id="{3E737076-CBE2-859B-7A8F-54F7322AD228}"/>
                    </a:ext>
                  </a:extLst>
                </p:cNvPr>
                <p:cNvGrpSpPr>
                  <a:grpSpLocks noChangeAspect="1"/>
                </p:cNvGrpSpPr>
                <p:nvPr/>
              </p:nvGrpSpPr>
              <p:grpSpPr>
                <a:xfrm>
                  <a:off x="282592" y="25933"/>
                  <a:ext cx="2560175" cy="2484972"/>
                  <a:chOff x="-23042" y="66269"/>
                  <a:chExt cx="6542159" cy="6349987"/>
                </a:xfrm>
              </p:grpSpPr>
              <p:sp>
                <p:nvSpPr>
                  <p:cNvPr id="46" name="Freeform 54">
                    <a:extLst>
                      <a:ext uri="{FF2B5EF4-FFF2-40B4-BE49-F238E27FC236}">
                        <a16:creationId xmlns:a16="http://schemas.microsoft.com/office/drawing/2014/main" id="{1D544406-F436-3992-131F-977940AFF212}"/>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0"/>
                    <a:stretch>
                      <a:fillRect l="223" t="-715" r="223" b="-715"/>
                    </a:stretch>
                  </a:blipFill>
                </p:spPr>
                <p:txBody>
                  <a:bodyPr/>
                  <a:lstStyle/>
                  <a:p>
                    <a:endParaRPr lang="en-US"/>
                  </a:p>
                </p:txBody>
              </p:sp>
              <p:sp>
                <p:nvSpPr>
                  <p:cNvPr id="47" name="Freeform 55">
                    <a:extLst>
                      <a:ext uri="{FF2B5EF4-FFF2-40B4-BE49-F238E27FC236}">
                        <a16:creationId xmlns:a16="http://schemas.microsoft.com/office/drawing/2014/main" id="{B9D86D09-8606-7D93-749D-BC61B579446D}"/>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grpSp>
              <p:nvGrpSpPr>
                <p:cNvPr id="42" name="Group 56">
                  <a:extLst>
                    <a:ext uri="{FF2B5EF4-FFF2-40B4-BE49-F238E27FC236}">
                      <a16:creationId xmlns:a16="http://schemas.microsoft.com/office/drawing/2014/main" id="{6FABBAA1-9AC1-62DC-BEF4-275AD2AEB842}"/>
                    </a:ext>
                  </a:extLst>
                </p:cNvPr>
                <p:cNvGrpSpPr/>
                <p:nvPr/>
              </p:nvGrpSpPr>
              <p:grpSpPr>
                <a:xfrm>
                  <a:off x="123279" y="1207520"/>
                  <a:ext cx="3302425" cy="3418529"/>
                  <a:chOff x="0" y="-267857"/>
                  <a:chExt cx="812800" cy="841375"/>
                </a:xfrm>
              </p:grpSpPr>
              <p:sp>
                <p:nvSpPr>
                  <p:cNvPr id="44" name="Freeform 57">
                    <a:extLst>
                      <a:ext uri="{FF2B5EF4-FFF2-40B4-BE49-F238E27FC236}">
                        <a16:creationId xmlns:a16="http://schemas.microsoft.com/office/drawing/2014/main" id="{5D41B123-D1CD-BC7F-98E4-5A66C352BB5B}"/>
                      </a:ext>
                    </a:extLst>
                  </p:cNvPr>
                  <p:cNvSpPr/>
                  <p:nvPr/>
                </p:nvSpPr>
                <p:spPr>
                  <a:xfrm>
                    <a:off x="0" y="0"/>
                    <a:ext cx="748730" cy="228223"/>
                  </a:xfrm>
                  <a:custGeom>
                    <a:avLst/>
                    <a:gdLst/>
                    <a:ahLst/>
                    <a:cxnLst/>
                    <a:rect l="l" t="t" r="r" b="b"/>
                    <a:pathLst>
                      <a:path w="748730" h="228223">
                        <a:moveTo>
                          <a:pt x="114112" y="0"/>
                        </a:moveTo>
                        <a:lnTo>
                          <a:pt x="634618" y="0"/>
                        </a:lnTo>
                        <a:cubicBezTo>
                          <a:pt x="697640" y="0"/>
                          <a:pt x="748730" y="51089"/>
                          <a:pt x="748730" y="114112"/>
                        </a:cubicBezTo>
                        <a:lnTo>
                          <a:pt x="748730" y="114112"/>
                        </a:lnTo>
                        <a:cubicBezTo>
                          <a:pt x="748730" y="144376"/>
                          <a:pt x="736707" y="173401"/>
                          <a:pt x="715307" y="194801"/>
                        </a:cubicBezTo>
                        <a:cubicBezTo>
                          <a:pt x="693907" y="216201"/>
                          <a:pt x="664882" y="228223"/>
                          <a:pt x="634618" y="228223"/>
                        </a:cubicBezTo>
                        <a:lnTo>
                          <a:pt x="114112" y="228223"/>
                        </a:lnTo>
                        <a:cubicBezTo>
                          <a:pt x="83847" y="228223"/>
                          <a:pt x="54823" y="216201"/>
                          <a:pt x="33422" y="194801"/>
                        </a:cubicBezTo>
                        <a:cubicBezTo>
                          <a:pt x="12022" y="173401"/>
                          <a:pt x="0" y="144376"/>
                          <a:pt x="0" y="114112"/>
                        </a:cubicBezTo>
                        <a:lnTo>
                          <a:pt x="0" y="114112"/>
                        </a:lnTo>
                        <a:cubicBezTo>
                          <a:pt x="0" y="83847"/>
                          <a:pt x="12022" y="54823"/>
                          <a:pt x="33422" y="33422"/>
                        </a:cubicBezTo>
                        <a:cubicBezTo>
                          <a:pt x="54823" y="12022"/>
                          <a:pt x="83847" y="0"/>
                          <a:pt x="114112" y="0"/>
                        </a:cubicBezTo>
                        <a:close/>
                      </a:path>
                    </a:pathLst>
                  </a:custGeom>
                  <a:solidFill>
                    <a:srgbClr val="007394"/>
                  </a:solidFill>
                </p:spPr>
                <p:txBody>
                  <a:bodyPr/>
                  <a:lstStyle/>
                  <a:p>
                    <a:endParaRPr lang="en-US"/>
                  </a:p>
                </p:txBody>
              </p:sp>
              <p:sp>
                <p:nvSpPr>
                  <p:cNvPr id="45" name="TextBox 58">
                    <a:extLst>
                      <a:ext uri="{FF2B5EF4-FFF2-40B4-BE49-F238E27FC236}">
                        <a16:creationId xmlns:a16="http://schemas.microsoft.com/office/drawing/2014/main" id="{029BE05F-77C0-A0AE-3DB2-BDA19B5EFDA9}"/>
                      </a:ext>
                    </a:extLst>
                  </p:cNvPr>
                  <p:cNvSpPr txBox="1"/>
                  <p:nvPr/>
                </p:nvSpPr>
                <p:spPr>
                  <a:xfrm>
                    <a:off x="0" y="-267857"/>
                    <a:ext cx="812800" cy="841375"/>
                  </a:xfrm>
                  <a:prstGeom prst="rect">
                    <a:avLst/>
                  </a:prstGeom>
                </p:spPr>
                <p:txBody>
                  <a:bodyPr lIns="14324" tIns="14324" rIns="14324" bIns="14324" rtlCol="0" anchor="ctr"/>
                  <a:lstStyle/>
                  <a:p>
                    <a:pPr algn="ctr">
                      <a:lnSpc>
                        <a:spcPts val="1026"/>
                      </a:lnSpc>
                    </a:pPr>
                    <a:endParaRPr sz="600"/>
                  </a:p>
                </p:txBody>
              </p:sp>
            </p:grpSp>
            <p:sp>
              <p:nvSpPr>
                <p:cNvPr id="43" name="TextBox 59">
                  <a:extLst>
                    <a:ext uri="{FF2B5EF4-FFF2-40B4-BE49-F238E27FC236}">
                      <a16:creationId xmlns:a16="http://schemas.microsoft.com/office/drawing/2014/main" id="{EDCAF6DA-FFC1-DE95-AB38-254247E8E0CB}"/>
                    </a:ext>
                  </a:extLst>
                </p:cNvPr>
                <p:cNvSpPr txBox="1"/>
                <p:nvPr/>
              </p:nvSpPr>
              <p:spPr>
                <a:xfrm>
                  <a:off x="0" y="2449723"/>
                  <a:ext cx="3288666" cy="1308820"/>
                </a:xfrm>
                <a:prstGeom prst="rect">
                  <a:avLst/>
                </a:prstGeom>
              </p:spPr>
              <p:txBody>
                <a:bodyPr lIns="0" tIns="0" rIns="0" bIns="0" rtlCol="0" anchor="t">
                  <a:spAutoFit/>
                </a:bodyPr>
                <a:lstStyle/>
                <a:p>
                  <a:pPr algn="ctr">
                    <a:lnSpc>
                      <a:spcPts val="968"/>
                    </a:lnSpc>
                  </a:pPr>
                  <a:r>
                    <a:rPr lang="en-US" sz="692">
                      <a:solidFill>
                        <a:srgbClr val="FFFFFF"/>
                      </a:solidFill>
                      <a:latin typeface="Montserrat Bold"/>
                    </a:rPr>
                    <a:t>Gabriela P. - </a:t>
                  </a:r>
                </a:p>
                <a:p>
                  <a:pPr algn="ctr">
                    <a:lnSpc>
                      <a:spcPts val="968"/>
                    </a:lnSpc>
                  </a:pPr>
                  <a:r>
                    <a:rPr lang="en-US" sz="692">
                      <a:solidFill>
                        <a:srgbClr val="FFFFFF"/>
                      </a:solidFill>
                      <a:latin typeface="Montserrat Bold"/>
                    </a:rPr>
                    <a:t>Community Manager</a:t>
                  </a:r>
                </a:p>
                <a:p>
                  <a:pPr algn="ctr">
                    <a:lnSpc>
                      <a:spcPts val="968"/>
                    </a:lnSpc>
                  </a:pPr>
                  <a:endParaRPr lang="en-US" sz="692">
                    <a:solidFill>
                      <a:srgbClr val="FFFFFF"/>
                    </a:solidFill>
                    <a:latin typeface="Montserrat Bold"/>
                  </a:endParaRPr>
                </a:p>
                <a:p>
                  <a:pPr algn="ctr">
                    <a:lnSpc>
                      <a:spcPts val="968"/>
                    </a:lnSpc>
                  </a:pPr>
                  <a:endParaRPr lang="en-US" sz="692">
                    <a:solidFill>
                      <a:srgbClr val="FFFFFF"/>
                    </a:solidFill>
                    <a:latin typeface="Montserrat Bold"/>
                  </a:endParaRPr>
                </a:p>
              </p:txBody>
            </p:sp>
          </p:grpSp>
          <p:grpSp>
            <p:nvGrpSpPr>
              <p:cNvPr id="33" name="Group 32">
                <a:extLst>
                  <a:ext uri="{FF2B5EF4-FFF2-40B4-BE49-F238E27FC236}">
                    <a16:creationId xmlns:a16="http://schemas.microsoft.com/office/drawing/2014/main" id="{DAF7A493-B2E8-0895-8058-C54A007220C9}"/>
                  </a:ext>
                </a:extLst>
              </p:cNvPr>
              <p:cNvGrpSpPr/>
              <p:nvPr/>
            </p:nvGrpSpPr>
            <p:grpSpPr>
              <a:xfrm>
                <a:off x="263172" y="6667848"/>
                <a:ext cx="2634700" cy="4183786"/>
                <a:chOff x="263172" y="6667848"/>
                <a:chExt cx="2634700" cy="4183786"/>
              </a:xfrm>
            </p:grpSpPr>
            <p:grpSp>
              <p:nvGrpSpPr>
                <p:cNvPr id="34" name="Group 24">
                  <a:extLst>
                    <a:ext uri="{FF2B5EF4-FFF2-40B4-BE49-F238E27FC236}">
                      <a16:creationId xmlns:a16="http://schemas.microsoft.com/office/drawing/2014/main" id="{A26E8D18-0005-864A-FE6D-E621DC329F40}"/>
                    </a:ext>
                  </a:extLst>
                </p:cNvPr>
                <p:cNvGrpSpPr>
                  <a:grpSpLocks noChangeAspect="1"/>
                </p:cNvGrpSpPr>
                <p:nvPr/>
              </p:nvGrpSpPr>
              <p:grpSpPr>
                <a:xfrm>
                  <a:off x="470763" y="6667848"/>
                  <a:ext cx="1994119" cy="1935543"/>
                  <a:chOff x="-23042" y="66269"/>
                  <a:chExt cx="6542159" cy="6349987"/>
                </a:xfrm>
              </p:grpSpPr>
              <p:sp>
                <p:nvSpPr>
                  <p:cNvPr id="39" name="Freeform 25">
                    <a:extLst>
                      <a:ext uri="{FF2B5EF4-FFF2-40B4-BE49-F238E27FC236}">
                        <a16:creationId xmlns:a16="http://schemas.microsoft.com/office/drawing/2014/main" id="{19A12DD8-60BB-4DA3-E3D8-F999346499F4}"/>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1"/>
                    <a:stretch>
                      <a:fillRect l="223" t="-5768" r="223"/>
                    </a:stretch>
                  </a:blipFill>
                </p:spPr>
                <p:txBody>
                  <a:bodyPr/>
                  <a:lstStyle/>
                  <a:p>
                    <a:endParaRPr lang="en-US"/>
                  </a:p>
                </p:txBody>
              </p:sp>
              <p:sp>
                <p:nvSpPr>
                  <p:cNvPr id="40" name="Freeform 26">
                    <a:extLst>
                      <a:ext uri="{FF2B5EF4-FFF2-40B4-BE49-F238E27FC236}">
                        <a16:creationId xmlns:a16="http://schemas.microsoft.com/office/drawing/2014/main" id="{450722D7-DA63-8114-88C8-3F11FCB4D393}"/>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US"/>
                  </a:p>
                </p:txBody>
              </p:sp>
            </p:grpSp>
            <p:grpSp>
              <p:nvGrpSpPr>
                <p:cNvPr id="35" name="Group 27">
                  <a:extLst>
                    <a:ext uri="{FF2B5EF4-FFF2-40B4-BE49-F238E27FC236}">
                      <a16:creationId xmlns:a16="http://schemas.microsoft.com/office/drawing/2014/main" id="{3951D745-F081-C39B-2ED8-789C73C7FAD6}"/>
                    </a:ext>
                  </a:extLst>
                </p:cNvPr>
                <p:cNvGrpSpPr/>
                <p:nvPr/>
              </p:nvGrpSpPr>
              <p:grpSpPr>
                <a:xfrm>
                  <a:off x="263172" y="8364184"/>
                  <a:ext cx="2634700" cy="2487450"/>
                  <a:chOff x="0" y="-28575"/>
                  <a:chExt cx="891182" cy="841375"/>
                </a:xfrm>
              </p:grpSpPr>
              <p:sp>
                <p:nvSpPr>
                  <p:cNvPr id="37" name="Freeform 28">
                    <a:extLst>
                      <a:ext uri="{FF2B5EF4-FFF2-40B4-BE49-F238E27FC236}">
                        <a16:creationId xmlns:a16="http://schemas.microsoft.com/office/drawing/2014/main" id="{2CB89E76-8CF9-2497-3E22-57D9194822AB}"/>
                      </a:ext>
                    </a:extLst>
                  </p:cNvPr>
                  <p:cNvSpPr/>
                  <p:nvPr/>
                </p:nvSpPr>
                <p:spPr>
                  <a:xfrm>
                    <a:off x="0" y="0"/>
                    <a:ext cx="891182" cy="228223"/>
                  </a:xfrm>
                  <a:custGeom>
                    <a:avLst/>
                    <a:gdLst/>
                    <a:ahLst/>
                    <a:cxnLst/>
                    <a:rect l="l" t="t" r="r" b="b"/>
                    <a:pathLst>
                      <a:path w="891182" h="228223">
                        <a:moveTo>
                          <a:pt x="114112" y="0"/>
                        </a:moveTo>
                        <a:lnTo>
                          <a:pt x="777071" y="0"/>
                        </a:lnTo>
                        <a:cubicBezTo>
                          <a:pt x="840093" y="0"/>
                          <a:pt x="891182" y="51089"/>
                          <a:pt x="891182" y="114112"/>
                        </a:cubicBezTo>
                        <a:lnTo>
                          <a:pt x="891182" y="114112"/>
                        </a:lnTo>
                        <a:cubicBezTo>
                          <a:pt x="891182" y="144376"/>
                          <a:pt x="879160" y="173401"/>
                          <a:pt x="857760" y="194801"/>
                        </a:cubicBezTo>
                        <a:cubicBezTo>
                          <a:pt x="836360" y="216201"/>
                          <a:pt x="807335" y="228223"/>
                          <a:pt x="777071" y="228223"/>
                        </a:cubicBezTo>
                        <a:lnTo>
                          <a:pt x="114112" y="228223"/>
                        </a:lnTo>
                        <a:cubicBezTo>
                          <a:pt x="83847" y="228223"/>
                          <a:pt x="54823" y="216201"/>
                          <a:pt x="33422" y="194801"/>
                        </a:cubicBezTo>
                        <a:cubicBezTo>
                          <a:pt x="12022" y="173401"/>
                          <a:pt x="0" y="144376"/>
                          <a:pt x="0" y="114112"/>
                        </a:cubicBezTo>
                        <a:lnTo>
                          <a:pt x="0" y="114112"/>
                        </a:lnTo>
                        <a:cubicBezTo>
                          <a:pt x="0" y="83847"/>
                          <a:pt x="12022" y="54823"/>
                          <a:pt x="33422" y="33422"/>
                        </a:cubicBezTo>
                        <a:cubicBezTo>
                          <a:pt x="54823" y="12022"/>
                          <a:pt x="83847" y="0"/>
                          <a:pt x="114112" y="0"/>
                        </a:cubicBezTo>
                        <a:close/>
                      </a:path>
                    </a:pathLst>
                  </a:custGeom>
                  <a:solidFill>
                    <a:srgbClr val="007394"/>
                  </a:solidFill>
                </p:spPr>
                <p:txBody>
                  <a:bodyPr/>
                  <a:lstStyle/>
                  <a:p>
                    <a:endParaRPr lang="en-US"/>
                  </a:p>
                </p:txBody>
              </p:sp>
              <p:sp>
                <p:nvSpPr>
                  <p:cNvPr id="38" name="TextBox 29">
                    <a:extLst>
                      <a:ext uri="{FF2B5EF4-FFF2-40B4-BE49-F238E27FC236}">
                        <a16:creationId xmlns:a16="http://schemas.microsoft.com/office/drawing/2014/main" id="{33994094-42ED-34BA-652E-6D2D1127C698}"/>
                      </a:ext>
                    </a:extLst>
                  </p:cNvPr>
                  <p:cNvSpPr txBox="1"/>
                  <p:nvPr/>
                </p:nvSpPr>
                <p:spPr>
                  <a:xfrm>
                    <a:off x="0" y="-28575"/>
                    <a:ext cx="812800" cy="841375"/>
                  </a:xfrm>
                  <a:prstGeom prst="rect">
                    <a:avLst/>
                  </a:prstGeom>
                </p:spPr>
                <p:txBody>
                  <a:bodyPr lIns="13602" tIns="13602" rIns="13602" bIns="13602" rtlCol="0" anchor="ctr"/>
                  <a:lstStyle/>
                  <a:p>
                    <a:pPr algn="ctr">
                      <a:lnSpc>
                        <a:spcPts val="974"/>
                      </a:lnSpc>
                    </a:pPr>
                    <a:endParaRPr sz="600"/>
                  </a:p>
                </p:txBody>
              </p:sp>
            </p:grpSp>
            <p:sp>
              <p:nvSpPr>
                <p:cNvPr id="36" name="TextBox 66">
                  <a:extLst>
                    <a:ext uri="{FF2B5EF4-FFF2-40B4-BE49-F238E27FC236}">
                      <a16:creationId xmlns:a16="http://schemas.microsoft.com/office/drawing/2014/main" id="{D3141CA5-11B3-4252-17BB-F22FD3179BAA}"/>
                    </a:ext>
                  </a:extLst>
                </p:cNvPr>
                <p:cNvSpPr txBox="1"/>
                <p:nvPr/>
              </p:nvSpPr>
              <p:spPr>
                <a:xfrm>
                  <a:off x="321318" y="8580736"/>
                  <a:ext cx="2518408" cy="480132"/>
                </a:xfrm>
                <a:prstGeom prst="rect">
                  <a:avLst/>
                </a:prstGeom>
              </p:spPr>
              <p:txBody>
                <a:bodyPr wrap="square" lIns="0" tIns="0" rIns="0" bIns="0" rtlCol="0" anchor="t">
                  <a:spAutoFit/>
                </a:bodyPr>
                <a:lstStyle/>
                <a:p>
                  <a:pPr algn="ctr">
                    <a:lnSpc>
                      <a:spcPts val="940"/>
                    </a:lnSpc>
                  </a:pPr>
                  <a:r>
                    <a:rPr lang="en-US" sz="671">
                      <a:solidFill>
                        <a:srgbClr val="FFFFFF"/>
                      </a:solidFill>
                      <a:latin typeface="Montserrat Bold"/>
                    </a:rPr>
                    <a:t>Sofia D. -Customer Services &amp; Sales Representative</a:t>
                  </a:r>
                </a:p>
              </p:txBody>
            </p:sp>
          </p:grpSp>
        </p:grpSp>
        <p:sp>
          <p:nvSpPr>
            <p:cNvPr id="25" name="TextBox 44">
              <a:extLst>
                <a:ext uri="{FF2B5EF4-FFF2-40B4-BE49-F238E27FC236}">
                  <a16:creationId xmlns:a16="http://schemas.microsoft.com/office/drawing/2014/main" id="{F01FC7F2-A865-5084-C7B9-A3811D6462A9}"/>
                </a:ext>
              </a:extLst>
            </p:cNvPr>
            <p:cNvSpPr txBox="1"/>
            <p:nvPr/>
          </p:nvSpPr>
          <p:spPr>
            <a:xfrm>
              <a:off x="10901049" y="8509547"/>
              <a:ext cx="2392958" cy="480132"/>
            </a:xfrm>
            <a:prstGeom prst="rect">
              <a:avLst/>
            </a:prstGeom>
          </p:spPr>
          <p:txBody>
            <a:bodyPr lIns="0" tIns="0" rIns="0" bIns="0" rtlCol="0" anchor="t">
              <a:spAutoFit/>
            </a:bodyPr>
            <a:lstStyle/>
            <a:p>
              <a:pPr algn="ctr">
                <a:lnSpc>
                  <a:spcPts val="940"/>
                </a:lnSpc>
              </a:pPr>
              <a:r>
                <a:rPr lang="en-US" sz="671">
                  <a:solidFill>
                    <a:srgbClr val="FFFFFF"/>
                  </a:solidFill>
                  <a:latin typeface="Montserrat Bold"/>
                </a:rPr>
                <a:t>Roberto Q. -</a:t>
              </a:r>
            </a:p>
            <a:p>
              <a:pPr algn="ctr">
                <a:lnSpc>
                  <a:spcPts val="940"/>
                </a:lnSpc>
              </a:pPr>
              <a:r>
                <a:rPr lang="en-US" sz="671">
                  <a:solidFill>
                    <a:srgbClr val="FFFFFF"/>
                  </a:solidFill>
                  <a:latin typeface="Montserrat Bold"/>
                </a:rPr>
                <a:t>Dispatch Support</a:t>
              </a:r>
            </a:p>
          </p:txBody>
        </p:sp>
        <p:sp>
          <p:nvSpPr>
            <p:cNvPr id="26" name="TextBox 51">
              <a:extLst>
                <a:ext uri="{FF2B5EF4-FFF2-40B4-BE49-F238E27FC236}">
                  <a16:creationId xmlns:a16="http://schemas.microsoft.com/office/drawing/2014/main" id="{4EF0AA9E-D4E7-5462-4CFA-AF1C6CD23F25}"/>
                </a:ext>
              </a:extLst>
            </p:cNvPr>
            <p:cNvSpPr txBox="1"/>
            <p:nvPr/>
          </p:nvSpPr>
          <p:spPr>
            <a:xfrm>
              <a:off x="15812334" y="8433905"/>
              <a:ext cx="2301947" cy="443487"/>
            </a:xfrm>
            <a:prstGeom prst="rect">
              <a:avLst/>
            </a:prstGeom>
          </p:spPr>
          <p:txBody>
            <a:bodyPr lIns="0" tIns="0" rIns="0" bIns="0" rtlCol="0" anchor="t">
              <a:spAutoFit/>
            </a:bodyPr>
            <a:lstStyle/>
            <a:p>
              <a:pPr algn="ctr">
                <a:lnSpc>
                  <a:spcPts val="904"/>
                </a:lnSpc>
              </a:pPr>
              <a:r>
                <a:rPr lang="en-US" sz="625">
                  <a:solidFill>
                    <a:srgbClr val="FFFFFF"/>
                  </a:solidFill>
                  <a:latin typeface="Montserrat Bold"/>
                </a:rPr>
                <a:t>Javier R. -</a:t>
              </a:r>
            </a:p>
            <a:p>
              <a:pPr algn="ctr">
                <a:lnSpc>
                  <a:spcPts val="904"/>
                </a:lnSpc>
              </a:pPr>
              <a:r>
                <a:rPr lang="en-US" sz="625">
                  <a:solidFill>
                    <a:srgbClr val="FFFFFF"/>
                  </a:solidFill>
                  <a:latin typeface="Montserrat Bold"/>
                </a:rPr>
                <a:t>Fleet Safety Manager</a:t>
              </a:r>
            </a:p>
          </p:txBody>
        </p:sp>
      </p:grpSp>
      <p:sp>
        <p:nvSpPr>
          <p:cNvPr id="85" name="Slide Number Placeholder 78">
            <a:extLst>
              <a:ext uri="{FF2B5EF4-FFF2-40B4-BE49-F238E27FC236}">
                <a16:creationId xmlns:a16="http://schemas.microsoft.com/office/drawing/2014/main" id="{50A34E29-CDE9-7442-8D50-61A373DEC811}"/>
              </a:ext>
            </a:extLst>
          </p:cNvPr>
          <p:cNvSpPr>
            <a:spLocks noGrp="1"/>
          </p:cNvSpPr>
          <p:nvPr>
            <p:ph type="sldNum" sz="quarter" idx="12"/>
          </p:nvPr>
        </p:nvSpPr>
        <p:spPr>
          <a:xfrm>
            <a:off x="7989277" y="7353625"/>
            <a:ext cx="1066800" cy="243417"/>
          </a:xfrm>
        </p:spPr>
        <p:txBody>
          <a:bodyPr/>
          <a:lstStyle/>
          <a:p>
            <a:fld id="{B6F15528-21DE-4FAA-801E-634DDDAF4B2B}" type="slidenum">
              <a:rPr lang="en-US" sz="900" dirty="0" smtClean="0">
                <a:solidFill>
                  <a:srgbClr val="043847"/>
                </a:solidFill>
                <a:latin typeface="Montserrat"/>
              </a:rPr>
              <a:pPr/>
              <a:t>32</a:t>
            </a:fld>
            <a:endParaRPr lang="en-US" sz="900">
              <a:solidFill>
                <a:srgbClr val="043847"/>
              </a:solidFill>
              <a:latin typeface="Montserrat"/>
              <a:cs typeface="Calibri"/>
            </a:endParaRPr>
          </a:p>
        </p:txBody>
      </p:sp>
    </p:spTree>
    <p:extLst>
      <p:ext uri="{BB962C8B-B14F-4D97-AF65-F5344CB8AC3E}">
        <p14:creationId xmlns:p14="http://schemas.microsoft.com/office/powerpoint/2010/main" val="3844467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background with white dots&#10;&#10;Description automatically generated">
            <a:extLst>
              <a:ext uri="{FF2B5EF4-FFF2-40B4-BE49-F238E27FC236}">
                <a16:creationId xmlns:a16="http://schemas.microsoft.com/office/drawing/2014/main" id="{C9D38550-2CEA-4C5A-548F-99160AFB4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56"/>
            <a:ext cx="9144000" cy="5765072"/>
          </a:xfrm>
          <a:prstGeom prst="rect">
            <a:avLst/>
          </a:prstGeom>
        </p:spPr>
      </p:pic>
      <p:sp>
        <p:nvSpPr>
          <p:cNvPr id="6" name="Freeform 2">
            <a:extLst>
              <a:ext uri="{FF2B5EF4-FFF2-40B4-BE49-F238E27FC236}">
                <a16:creationId xmlns:a16="http://schemas.microsoft.com/office/drawing/2014/main" id="{33F5BAA7-1014-F88E-048F-291551ED0969}"/>
              </a:ext>
            </a:extLst>
          </p:cNvPr>
          <p:cNvSpPr/>
          <p:nvPr/>
        </p:nvSpPr>
        <p:spPr>
          <a:xfrm>
            <a:off x="2763531" y="-6044"/>
            <a:ext cx="6816407" cy="5751788"/>
          </a:xfrm>
          <a:custGeom>
            <a:avLst/>
            <a:gdLst/>
            <a:ahLst/>
            <a:cxnLst/>
            <a:rect l="l" t="t" r="r" b="b"/>
            <a:pathLst>
              <a:path w="12279173" h="10301874">
                <a:moveTo>
                  <a:pt x="0" y="0"/>
                </a:moveTo>
                <a:lnTo>
                  <a:pt x="12279173" y="0"/>
                </a:lnTo>
                <a:lnTo>
                  <a:pt x="12279173" y="10301874"/>
                </a:lnTo>
                <a:lnTo>
                  <a:pt x="0" y="10301874"/>
                </a:lnTo>
                <a:lnTo>
                  <a:pt x="0" y="0"/>
                </a:lnTo>
                <a:close/>
              </a:path>
            </a:pathLst>
          </a:custGeom>
          <a:blipFill>
            <a:blip r:embed="rId3">
              <a:alphaModFix amt="71000"/>
              <a:extLst>
                <a:ext uri="{96DAC541-7B7A-43D3-8B79-37D633B846F1}">
                  <asvg:svgBlip xmlns:asvg="http://schemas.microsoft.com/office/drawing/2016/SVG/main" r:embed="rId4"/>
                </a:ext>
              </a:extLst>
            </a:blip>
            <a:stretch>
              <a:fillRect t="-51929" r="-15685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600"/>
          </a:p>
        </p:txBody>
      </p:sp>
      <p:sp>
        <p:nvSpPr>
          <p:cNvPr id="7" name="Freeform 3">
            <a:extLst>
              <a:ext uri="{FF2B5EF4-FFF2-40B4-BE49-F238E27FC236}">
                <a16:creationId xmlns:a16="http://schemas.microsoft.com/office/drawing/2014/main" id="{82804F26-4AC0-23C5-2063-19D48412DB89}"/>
              </a:ext>
            </a:extLst>
          </p:cNvPr>
          <p:cNvSpPr/>
          <p:nvPr/>
        </p:nvSpPr>
        <p:spPr>
          <a:xfrm>
            <a:off x="557024" y="494613"/>
            <a:ext cx="1328380" cy="534119"/>
          </a:xfrm>
          <a:custGeom>
            <a:avLst/>
            <a:gdLst/>
            <a:ahLst/>
            <a:cxnLst/>
            <a:rect l="l" t="t" r="r" b="b"/>
            <a:pathLst>
              <a:path w="2656759" h="1068238">
                <a:moveTo>
                  <a:pt x="0" y="0"/>
                </a:moveTo>
                <a:lnTo>
                  <a:pt x="2656759" y="0"/>
                </a:lnTo>
                <a:lnTo>
                  <a:pt x="2656759" y="1068238"/>
                </a:lnTo>
                <a:lnTo>
                  <a:pt x="0" y="1068238"/>
                </a:lnTo>
                <a:lnTo>
                  <a:pt x="0" y="0"/>
                </a:lnTo>
                <a:close/>
              </a:path>
            </a:pathLst>
          </a:custGeom>
          <a:blipFill>
            <a:blip r:embed="rId5"/>
            <a:stretch>
              <a:fillRect/>
            </a:stretch>
          </a:blipFill>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600"/>
          </a:p>
        </p:txBody>
      </p:sp>
      <p:sp>
        <p:nvSpPr>
          <p:cNvPr id="8" name="Freeform 4">
            <a:extLst>
              <a:ext uri="{FF2B5EF4-FFF2-40B4-BE49-F238E27FC236}">
                <a16:creationId xmlns:a16="http://schemas.microsoft.com/office/drawing/2014/main" id="{E1AFA5E2-C11F-DD8E-73BB-6A9BE803404C}"/>
              </a:ext>
            </a:extLst>
          </p:cNvPr>
          <p:cNvSpPr/>
          <p:nvPr/>
        </p:nvSpPr>
        <p:spPr>
          <a:xfrm>
            <a:off x="431540" y="4249662"/>
            <a:ext cx="1491298" cy="984257"/>
          </a:xfrm>
          <a:custGeom>
            <a:avLst/>
            <a:gdLst/>
            <a:ahLst/>
            <a:cxnLst/>
            <a:rect l="l" t="t" r="r" b="b"/>
            <a:pathLst>
              <a:path w="2982596" h="1968513">
                <a:moveTo>
                  <a:pt x="0" y="0"/>
                </a:moveTo>
                <a:lnTo>
                  <a:pt x="2982596" y="0"/>
                </a:lnTo>
                <a:lnTo>
                  <a:pt x="2982596" y="1968513"/>
                </a:lnTo>
                <a:lnTo>
                  <a:pt x="0" y="1968513"/>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600"/>
          </a:p>
        </p:txBody>
      </p:sp>
      <p:sp>
        <p:nvSpPr>
          <p:cNvPr id="9" name="Freeform 5">
            <a:extLst>
              <a:ext uri="{FF2B5EF4-FFF2-40B4-BE49-F238E27FC236}">
                <a16:creationId xmlns:a16="http://schemas.microsoft.com/office/drawing/2014/main" id="{9E4ED2F3-69AE-75CB-9B09-4777610A1568}"/>
              </a:ext>
            </a:extLst>
          </p:cNvPr>
          <p:cNvSpPr/>
          <p:nvPr/>
        </p:nvSpPr>
        <p:spPr>
          <a:xfrm>
            <a:off x="2284257" y="2530033"/>
            <a:ext cx="6760896" cy="4163145"/>
          </a:xfrm>
          <a:custGeom>
            <a:avLst/>
            <a:gdLst/>
            <a:ahLst/>
            <a:cxnLst/>
            <a:rect l="l" t="t" r="r" b="b"/>
            <a:pathLst>
              <a:path w="12375338" h="8229600">
                <a:moveTo>
                  <a:pt x="0" y="0"/>
                </a:moveTo>
                <a:lnTo>
                  <a:pt x="12375339" y="0"/>
                </a:lnTo>
                <a:lnTo>
                  <a:pt x="12375339" y="8229600"/>
                </a:lnTo>
                <a:lnTo>
                  <a:pt x="0" y="8229600"/>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600"/>
          </a:p>
        </p:txBody>
      </p:sp>
      <p:sp>
        <p:nvSpPr>
          <p:cNvPr id="10" name="TextBox 6">
            <a:extLst>
              <a:ext uri="{FF2B5EF4-FFF2-40B4-BE49-F238E27FC236}">
                <a16:creationId xmlns:a16="http://schemas.microsoft.com/office/drawing/2014/main" id="{71B0DD18-419F-61C7-0EF4-CCBD24FE63B9}"/>
              </a:ext>
            </a:extLst>
          </p:cNvPr>
          <p:cNvSpPr txBox="1"/>
          <p:nvPr/>
        </p:nvSpPr>
        <p:spPr>
          <a:xfrm>
            <a:off x="534491" y="1619579"/>
            <a:ext cx="6173629" cy="154013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4098"/>
              </a:lnSpc>
              <a:spcBef>
                <a:spcPct val="0"/>
              </a:spcBef>
            </a:pPr>
            <a:r>
              <a:rPr lang="en-US" sz="2925" b="1" err="1">
                <a:solidFill>
                  <a:srgbClr val="FFFFFF"/>
                </a:solidFill>
                <a:latin typeface="Montserrat"/>
              </a:rPr>
              <a:t>WorkBetterNow</a:t>
            </a:r>
            <a:r>
              <a:rPr lang="en-US" sz="2925" b="1">
                <a:solidFill>
                  <a:srgbClr val="FFFFFF"/>
                </a:solidFill>
                <a:latin typeface="Montserrat"/>
              </a:rPr>
              <a:t> runs on EOS®, and 83% of the WBN team is based in LATAM </a:t>
            </a:r>
            <a:endParaRPr lang="en-US" sz="2927">
              <a:solidFill>
                <a:srgbClr val="FFFFFF"/>
              </a:solidFill>
              <a:latin typeface="Montserrat"/>
            </a:endParaRPr>
          </a:p>
        </p:txBody>
      </p:sp>
      <p:sp>
        <p:nvSpPr>
          <p:cNvPr id="3" name="TextBox 8">
            <a:extLst>
              <a:ext uri="{FF2B5EF4-FFF2-40B4-BE49-F238E27FC236}">
                <a16:creationId xmlns:a16="http://schemas.microsoft.com/office/drawing/2014/main" id="{44072A9C-FC3F-A1C5-A5F1-88AE5E30F3B8}"/>
              </a:ext>
            </a:extLst>
          </p:cNvPr>
          <p:cNvSpPr txBox="1"/>
          <p:nvPr/>
        </p:nvSpPr>
        <p:spPr>
          <a:xfrm>
            <a:off x="377289" y="6209298"/>
            <a:ext cx="5067335" cy="155042"/>
          </a:xfrm>
          <a:prstGeom prst="rect">
            <a:avLst/>
          </a:prstGeom>
        </p:spPr>
        <p:txBody>
          <a:bodyPr wrap="square" lIns="0" tIns="0" rIns="0" bIns="0" rtlCol="0" anchor="t">
            <a:spAutoFit/>
          </a:bodyPr>
          <a:lstStyle/>
          <a:p>
            <a:pPr>
              <a:lnSpc>
                <a:spcPts val="1260"/>
              </a:lnSpc>
            </a:pPr>
            <a:r>
              <a:rPr lang="en-US" sz="900">
                <a:solidFill>
                  <a:srgbClr val="043847"/>
                </a:solidFill>
                <a:latin typeface="Montserrat"/>
              </a:rPr>
              <a:t>© 2024 WORK BETTER NOW. All Rights Reserved.​</a:t>
            </a:r>
            <a:endParaRPr lang="en-US" sz="1350">
              <a:solidFill>
                <a:srgbClr val="043847"/>
              </a:solidFill>
              <a:cs typeface="Calibri"/>
            </a:endParaRPr>
          </a:p>
        </p:txBody>
      </p:sp>
      <p:sp>
        <p:nvSpPr>
          <p:cNvPr id="2" name="Slide Number Placeholder 7">
            <a:extLst>
              <a:ext uri="{FF2B5EF4-FFF2-40B4-BE49-F238E27FC236}">
                <a16:creationId xmlns:a16="http://schemas.microsoft.com/office/drawing/2014/main" id="{3727D6EF-5E53-0674-9D3C-7A8004F649EF}"/>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33</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3101129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AB86-5FAC-7D8A-1860-0B36470D978F}"/>
              </a:ext>
            </a:extLst>
          </p:cNvPr>
          <p:cNvSpPr>
            <a:spLocks noGrp="1"/>
          </p:cNvSpPr>
          <p:nvPr>
            <p:ph type="title"/>
          </p:nvPr>
        </p:nvSpPr>
        <p:spPr>
          <a:xfrm>
            <a:off x="451439" y="3192048"/>
            <a:ext cx="8241121" cy="1315745"/>
          </a:xfrm>
          <a:ln>
            <a:noFill/>
          </a:ln>
        </p:spPr>
        <p:txBody>
          <a:bodyPr>
            <a:noAutofit/>
          </a:bodyPr>
          <a:lstStyle/>
          <a:p>
            <a:r>
              <a:rPr lang="en-US" sz="2700" dirty="0">
                <a:solidFill>
                  <a:schemeClr val="bg1"/>
                </a:solidFill>
                <a:latin typeface="Montserrat"/>
                <a:ea typeface="Calibri"/>
                <a:cs typeface="Calibri"/>
              </a:rPr>
              <a:t>Start with an executive assistant (EA)</a:t>
            </a:r>
            <a:br>
              <a:rPr lang="en-US" sz="2700" dirty="0">
                <a:latin typeface="Montserrat"/>
                <a:ea typeface="Calibri"/>
                <a:cs typeface="Calibri"/>
              </a:rPr>
            </a:br>
            <a:r>
              <a:rPr lang="en-US" sz="2700" dirty="0">
                <a:solidFill>
                  <a:schemeClr val="bg1"/>
                </a:solidFill>
                <a:latin typeface="Montserrat"/>
                <a:ea typeface="Calibri"/>
                <a:cs typeface="Calibri"/>
              </a:rPr>
              <a:t>to help you focus on your </a:t>
            </a:r>
            <a:r>
              <a:rPr lang="en-US" sz="2700" b="1" dirty="0">
                <a:solidFill>
                  <a:srgbClr val="79D6F7"/>
                </a:solidFill>
                <a:latin typeface="Montserrat"/>
                <a:ea typeface="Calibri"/>
                <a:cs typeface="Calibri"/>
              </a:rPr>
              <a:t>Unique Ability</a:t>
            </a:r>
            <a:r>
              <a:rPr lang="en-US" sz="2700" b="1" dirty="0">
                <a:solidFill>
                  <a:srgbClr val="79D6F7"/>
                </a:solidFill>
                <a:latin typeface="Montserrat"/>
                <a:ea typeface="+mj-lt"/>
                <a:cs typeface="+mj-lt"/>
              </a:rPr>
              <a:t>™</a:t>
            </a:r>
            <a:endParaRPr lang="en-US" sz="2400" b="1" dirty="0">
              <a:solidFill>
                <a:srgbClr val="88DDFF"/>
              </a:solidFill>
              <a:latin typeface="Calibri"/>
              <a:ea typeface="Calibri"/>
              <a:cs typeface="Calibri"/>
            </a:endParaRPr>
          </a:p>
        </p:txBody>
      </p:sp>
      <p:sp>
        <p:nvSpPr>
          <p:cNvPr id="13" name="TextBox 10">
            <a:extLst>
              <a:ext uri="{FF2B5EF4-FFF2-40B4-BE49-F238E27FC236}">
                <a16:creationId xmlns:a16="http://schemas.microsoft.com/office/drawing/2014/main" id="{25236323-2B37-9C60-E57F-1C453EC52930}"/>
              </a:ext>
            </a:extLst>
          </p:cNvPr>
          <p:cNvSpPr txBox="1"/>
          <p:nvPr/>
        </p:nvSpPr>
        <p:spPr>
          <a:xfrm>
            <a:off x="698021" y="6147011"/>
            <a:ext cx="3263961" cy="115416"/>
          </a:xfrm>
          <a:prstGeom prst="rect">
            <a:avLst/>
          </a:prstGeom>
        </p:spPr>
        <p:txBody>
          <a:bodyPr wrap="square" lIns="0" tIns="0" rIns="0" bIns="0" rtlCol="0" anchor="t">
            <a:spAutoFit/>
          </a:bodyPr>
          <a:lstStyle/>
          <a:p>
            <a:pPr>
              <a:lnSpc>
                <a:spcPts val="945"/>
              </a:lnSpc>
            </a:pPr>
            <a:r>
              <a:rPr lang="en-US" sz="900">
                <a:solidFill>
                  <a:schemeClr val="bg1"/>
                </a:solidFill>
                <a:latin typeface="Montserrat"/>
              </a:rPr>
              <a:t>© 2024 WORKBETTERNOW. All Rights Reserved.  ​</a:t>
            </a:r>
          </a:p>
        </p:txBody>
      </p:sp>
      <p:sp>
        <p:nvSpPr>
          <p:cNvPr id="7" name="TextBox 6">
            <a:extLst>
              <a:ext uri="{FF2B5EF4-FFF2-40B4-BE49-F238E27FC236}">
                <a16:creationId xmlns:a16="http://schemas.microsoft.com/office/drawing/2014/main" id="{444514D7-0782-6DDD-0B26-DDEDA82385E6}"/>
              </a:ext>
            </a:extLst>
          </p:cNvPr>
          <p:cNvSpPr txBox="1"/>
          <p:nvPr/>
        </p:nvSpPr>
        <p:spPr>
          <a:xfrm>
            <a:off x="1169459" y="1314419"/>
            <a:ext cx="6805082" cy="13157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4050" b="1" dirty="0">
                <a:solidFill>
                  <a:srgbClr val="FFFFFF"/>
                </a:solidFill>
                <a:latin typeface="Montserrat"/>
              </a:rPr>
              <a:t>Where to begin with nearshore talent?</a:t>
            </a:r>
          </a:p>
        </p:txBody>
      </p:sp>
      <p:sp>
        <p:nvSpPr>
          <p:cNvPr id="4" name="Slide Number Placeholder 3">
            <a:extLst>
              <a:ext uri="{FF2B5EF4-FFF2-40B4-BE49-F238E27FC236}">
                <a16:creationId xmlns:a16="http://schemas.microsoft.com/office/drawing/2014/main" id="{5FEC4067-65D7-1809-190C-544792B7CB82}"/>
              </a:ext>
            </a:extLst>
          </p:cNvPr>
          <p:cNvSpPr>
            <a:spLocks noGrp="1"/>
          </p:cNvSpPr>
          <p:nvPr>
            <p:ph type="sldNum" sz="quarter" idx="12"/>
          </p:nvPr>
        </p:nvSpPr>
        <p:spPr>
          <a:xfrm>
            <a:off x="7537196" y="6119996"/>
            <a:ext cx="1066800" cy="182563"/>
          </a:xfrm>
        </p:spPr>
        <p:txBody>
          <a:bodyPr/>
          <a:lstStyle/>
          <a:p>
            <a:fld id="{B6F15528-21DE-4FAA-801E-634DDDAF4B2B}" type="slidenum">
              <a:rPr lang="en-US" sz="675" dirty="0" smtClean="0">
                <a:solidFill>
                  <a:schemeClr val="bg1"/>
                </a:solidFill>
                <a:latin typeface="Montserrat"/>
              </a:rPr>
              <a:pPr/>
              <a:t>34</a:t>
            </a:fld>
            <a:endParaRPr lang="en-US" sz="675">
              <a:solidFill>
                <a:schemeClr val="bg1"/>
              </a:solidFill>
              <a:latin typeface="Montserrat"/>
              <a:ea typeface="Calibri"/>
              <a:cs typeface="Calibri"/>
            </a:endParaRPr>
          </a:p>
        </p:txBody>
      </p:sp>
    </p:spTree>
    <p:extLst>
      <p:ext uri="{BB962C8B-B14F-4D97-AF65-F5344CB8AC3E}">
        <p14:creationId xmlns:p14="http://schemas.microsoft.com/office/powerpoint/2010/main" val="10512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C4DB7F-5AB2-D478-7D2A-468503836666}"/>
              </a:ext>
            </a:extLst>
          </p:cNvPr>
          <p:cNvPicPr>
            <a:picLocks noChangeAspect="1"/>
          </p:cNvPicPr>
          <p:nvPr/>
        </p:nvPicPr>
        <p:blipFill>
          <a:blip r:embed="rId3"/>
          <a:stretch>
            <a:fillRect/>
          </a:stretch>
        </p:blipFill>
        <p:spPr>
          <a:xfrm>
            <a:off x="-35830" y="3583519"/>
            <a:ext cx="9351816" cy="2199111"/>
          </a:xfrm>
          <a:prstGeom prst="rect">
            <a:avLst/>
          </a:prstGeom>
        </p:spPr>
      </p:pic>
      <p:sp>
        <p:nvSpPr>
          <p:cNvPr id="2" name="Title 1">
            <a:extLst>
              <a:ext uri="{FF2B5EF4-FFF2-40B4-BE49-F238E27FC236}">
                <a16:creationId xmlns:a16="http://schemas.microsoft.com/office/drawing/2014/main" id="{98616144-688B-DBD1-7545-79EC60B3DBFF}"/>
              </a:ext>
            </a:extLst>
          </p:cNvPr>
          <p:cNvSpPr>
            <a:spLocks noGrp="1"/>
          </p:cNvSpPr>
          <p:nvPr>
            <p:ph type="title"/>
          </p:nvPr>
        </p:nvSpPr>
        <p:spPr>
          <a:xfrm>
            <a:off x="513278" y="673104"/>
            <a:ext cx="6835966" cy="844556"/>
          </a:xfrm>
        </p:spPr>
        <p:txBody>
          <a:bodyPr>
            <a:no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3200" b="1">
                <a:solidFill>
                  <a:srgbClr val="007394"/>
                </a:solidFill>
                <a:latin typeface="Montserrat"/>
                <a:cs typeface="Calibri"/>
              </a:rPr>
              <a:t>Strategic Coach principles on Delegate and Elevate</a:t>
            </a:r>
          </a:p>
        </p:txBody>
      </p:sp>
      <p:sp>
        <p:nvSpPr>
          <p:cNvPr id="4" name="Slide Number Placeholder 3">
            <a:extLst>
              <a:ext uri="{FF2B5EF4-FFF2-40B4-BE49-F238E27FC236}">
                <a16:creationId xmlns:a16="http://schemas.microsoft.com/office/drawing/2014/main" id="{11968F2F-FBF7-99BC-561E-5DE4349A0492}"/>
              </a:ext>
            </a:extLst>
          </p:cNvPr>
          <p:cNvSpPr>
            <a:spLocks noGrp="1"/>
          </p:cNvSpPr>
          <p:nvPr>
            <p:ph type="sldNum" sz="quarter" idx="12"/>
          </p:nvPr>
        </p:nvSpPr>
        <p:spPr>
          <a:xfrm>
            <a:off x="7924800" y="5735638"/>
            <a:ext cx="1066800" cy="182563"/>
          </a:xfrm>
        </p:spPr>
        <p:txBody>
          <a:bodyPr/>
          <a:lstStyle>
            <a:defPPr>
              <a:defRPr lang="en-US"/>
            </a:defPPr>
            <a:lvl1pPr marL="0" algn="l" defTabSz="256032" rtl="0" eaLnBrk="1" latinLnBrk="0" hangingPunct="1">
              <a:defRPr sz="504" kern="1200">
                <a:solidFill>
                  <a:schemeClr val="tx1"/>
                </a:solidFill>
                <a:latin typeface="+mn-lt"/>
                <a:ea typeface="+mn-ea"/>
                <a:cs typeface="+mn-cs"/>
              </a:defRPr>
            </a:lvl1pPr>
            <a:lvl2pPr marL="128016" algn="l" defTabSz="256032" rtl="0" eaLnBrk="1" latinLnBrk="0" hangingPunct="1">
              <a:defRPr sz="504" kern="1200">
                <a:solidFill>
                  <a:schemeClr val="tx1"/>
                </a:solidFill>
                <a:latin typeface="+mn-lt"/>
                <a:ea typeface="+mn-ea"/>
                <a:cs typeface="+mn-cs"/>
              </a:defRPr>
            </a:lvl2pPr>
            <a:lvl3pPr marL="256032" algn="l" defTabSz="256032" rtl="0" eaLnBrk="1" latinLnBrk="0" hangingPunct="1">
              <a:defRPr sz="504" kern="1200">
                <a:solidFill>
                  <a:schemeClr val="tx1"/>
                </a:solidFill>
                <a:latin typeface="+mn-lt"/>
                <a:ea typeface="+mn-ea"/>
                <a:cs typeface="+mn-cs"/>
              </a:defRPr>
            </a:lvl3pPr>
            <a:lvl4pPr marL="384048" algn="l" defTabSz="256032" rtl="0" eaLnBrk="1" latinLnBrk="0" hangingPunct="1">
              <a:defRPr sz="504" kern="1200">
                <a:solidFill>
                  <a:schemeClr val="tx1"/>
                </a:solidFill>
                <a:latin typeface="+mn-lt"/>
                <a:ea typeface="+mn-ea"/>
                <a:cs typeface="+mn-cs"/>
              </a:defRPr>
            </a:lvl4pPr>
            <a:lvl5pPr marL="512064" algn="l" defTabSz="256032" rtl="0" eaLnBrk="1" latinLnBrk="0" hangingPunct="1">
              <a:defRPr sz="504" kern="1200">
                <a:solidFill>
                  <a:schemeClr val="tx1"/>
                </a:solidFill>
                <a:latin typeface="+mn-lt"/>
                <a:ea typeface="+mn-ea"/>
                <a:cs typeface="+mn-cs"/>
              </a:defRPr>
            </a:lvl5pPr>
            <a:lvl6pPr marL="640080" algn="l" defTabSz="256032" rtl="0" eaLnBrk="1" latinLnBrk="0" hangingPunct="1">
              <a:defRPr sz="504" kern="1200">
                <a:solidFill>
                  <a:schemeClr val="tx1"/>
                </a:solidFill>
                <a:latin typeface="+mn-lt"/>
                <a:ea typeface="+mn-ea"/>
                <a:cs typeface="+mn-cs"/>
              </a:defRPr>
            </a:lvl6pPr>
            <a:lvl7pPr marL="768096" algn="l" defTabSz="256032" rtl="0" eaLnBrk="1" latinLnBrk="0" hangingPunct="1">
              <a:defRPr sz="504" kern="1200">
                <a:solidFill>
                  <a:schemeClr val="tx1"/>
                </a:solidFill>
                <a:latin typeface="+mn-lt"/>
                <a:ea typeface="+mn-ea"/>
                <a:cs typeface="+mn-cs"/>
              </a:defRPr>
            </a:lvl7pPr>
            <a:lvl8pPr marL="896112" algn="l" defTabSz="256032" rtl="0" eaLnBrk="1" latinLnBrk="0" hangingPunct="1">
              <a:defRPr sz="504" kern="1200">
                <a:solidFill>
                  <a:schemeClr val="tx1"/>
                </a:solidFill>
                <a:latin typeface="+mn-lt"/>
                <a:ea typeface="+mn-ea"/>
                <a:cs typeface="+mn-cs"/>
              </a:defRPr>
            </a:lvl8pPr>
            <a:lvl9pPr marL="1024128" algn="l" defTabSz="256032" rtl="0" eaLnBrk="1" latinLnBrk="0" hangingPunct="1">
              <a:defRPr sz="504" kern="1200">
                <a:solidFill>
                  <a:schemeClr val="tx1"/>
                </a:solidFill>
                <a:latin typeface="+mn-lt"/>
                <a:ea typeface="+mn-ea"/>
                <a:cs typeface="+mn-cs"/>
              </a:defRPr>
            </a:lvl9pPr>
          </a:lstStyle>
          <a:p>
            <a:fld id="{B6F15528-21DE-4FAA-801E-634DDDAF4B2B}" type="slidenum">
              <a:rPr lang="en-US" sz="800" b="1" dirty="0" smtClean="0">
                <a:solidFill>
                  <a:srgbClr val="043847"/>
                </a:solidFill>
                <a:latin typeface="Montserrat Classic"/>
              </a:rPr>
              <a:pPr/>
              <a:t>35</a:t>
            </a:fld>
            <a:endParaRPr lang="en-US" sz="800" b="1">
              <a:solidFill>
                <a:srgbClr val="043847"/>
              </a:solidFill>
              <a:latin typeface="Montserrat Classic"/>
              <a:ea typeface="Calibri"/>
              <a:cs typeface="Calibri"/>
            </a:endParaRPr>
          </a:p>
        </p:txBody>
      </p:sp>
      <p:sp>
        <p:nvSpPr>
          <p:cNvPr id="16" name="Rectangle: Rounded Corners 15">
            <a:extLst>
              <a:ext uri="{FF2B5EF4-FFF2-40B4-BE49-F238E27FC236}">
                <a16:creationId xmlns:a16="http://schemas.microsoft.com/office/drawing/2014/main" id="{DEC1DC98-07CB-0CDB-6BD9-F77A479E5AD4}"/>
              </a:ext>
            </a:extLst>
          </p:cNvPr>
          <p:cNvSpPr/>
          <p:nvPr/>
        </p:nvSpPr>
        <p:spPr>
          <a:xfrm>
            <a:off x="5025087" y="1710347"/>
            <a:ext cx="4355239" cy="4704947"/>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endParaRPr lang="en-US" sz="504"/>
          </a:p>
        </p:txBody>
      </p:sp>
      <p:grpSp>
        <p:nvGrpSpPr>
          <p:cNvPr id="7" name="Group 6">
            <a:extLst>
              <a:ext uri="{FF2B5EF4-FFF2-40B4-BE49-F238E27FC236}">
                <a16:creationId xmlns:a16="http://schemas.microsoft.com/office/drawing/2014/main" id="{5BB8C114-ABEC-E0E4-2A1F-8F3CF894EB0C}"/>
              </a:ext>
            </a:extLst>
          </p:cNvPr>
          <p:cNvGrpSpPr/>
          <p:nvPr/>
        </p:nvGrpSpPr>
        <p:grpSpPr>
          <a:xfrm>
            <a:off x="825182" y="4102416"/>
            <a:ext cx="4702856" cy="365734"/>
            <a:chOff x="1578701" y="7665579"/>
            <a:chExt cx="9405711" cy="731467"/>
          </a:xfrm>
        </p:grpSpPr>
        <p:sp>
          <p:nvSpPr>
            <p:cNvPr id="8" name="Content Placeholder 2">
              <a:extLst>
                <a:ext uri="{FF2B5EF4-FFF2-40B4-BE49-F238E27FC236}">
                  <a16:creationId xmlns:a16="http://schemas.microsoft.com/office/drawing/2014/main" id="{C1A4704E-7B44-DA66-421C-BAB27F1F9C79}"/>
                </a:ext>
              </a:extLst>
            </p:cNvPr>
            <p:cNvSpPr txBox="1">
              <a:spLocks/>
            </p:cNvSpPr>
            <p:nvPr/>
          </p:nvSpPr>
          <p:spPr>
            <a:xfrm>
              <a:off x="2733246" y="7665579"/>
              <a:ext cx="8251166" cy="731467"/>
            </a:xfrm>
            <a:prstGeom prst="rect">
              <a:avLst/>
            </a:prstGeom>
          </p:spPr>
          <p:txBody>
            <a:bodyPr vert="horz" lIns="45720" tIns="22860" rIns="45720" bIns="22860" rtlCol="0" anchor="t">
              <a:no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marL="0" indent="0">
                <a:buNone/>
              </a:pPr>
              <a:r>
                <a:rPr lang="en-US" sz="2400">
                  <a:solidFill>
                    <a:srgbClr val="FFFFFF"/>
                  </a:solidFill>
                  <a:latin typeface="Montserrat"/>
                </a:rPr>
                <a:t>Who Not How ™ </a:t>
              </a:r>
            </a:p>
          </p:txBody>
        </p:sp>
        <p:pic>
          <p:nvPicPr>
            <p:cNvPr id="10" name="Picture 9" descr="Icon&#10;&#10;Description automatically generated">
              <a:extLst>
                <a:ext uri="{FF2B5EF4-FFF2-40B4-BE49-F238E27FC236}">
                  <a16:creationId xmlns:a16="http://schemas.microsoft.com/office/drawing/2014/main" id="{7CD02435-E7B8-B2E2-8F19-3CF7B86A7176}"/>
                </a:ext>
              </a:extLst>
            </p:cNvPr>
            <p:cNvPicPr>
              <a:picLocks noChangeAspect="1"/>
            </p:cNvPicPr>
            <p:nvPr/>
          </p:nvPicPr>
          <p:blipFill>
            <a:blip r:embed="rId4"/>
            <a:stretch>
              <a:fillRect/>
            </a:stretch>
          </p:blipFill>
          <p:spPr>
            <a:xfrm>
              <a:off x="1578701" y="7770743"/>
              <a:ext cx="530916" cy="540855"/>
            </a:xfrm>
            <a:prstGeom prst="rect">
              <a:avLst/>
            </a:prstGeom>
          </p:spPr>
        </p:pic>
      </p:grpSp>
      <p:grpSp>
        <p:nvGrpSpPr>
          <p:cNvPr id="9" name="Group 8">
            <a:extLst>
              <a:ext uri="{FF2B5EF4-FFF2-40B4-BE49-F238E27FC236}">
                <a16:creationId xmlns:a16="http://schemas.microsoft.com/office/drawing/2014/main" id="{67FE351F-59A9-EF9F-FD11-83754BC810B2}"/>
              </a:ext>
            </a:extLst>
          </p:cNvPr>
          <p:cNvGrpSpPr/>
          <p:nvPr/>
        </p:nvGrpSpPr>
        <p:grpSpPr>
          <a:xfrm>
            <a:off x="825182" y="2838396"/>
            <a:ext cx="4702856" cy="365734"/>
            <a:chOff x="1578701" y="7665579"/>
            <a:chExt cx="9405711" cy="731467"/>
          </a:xfrm>
        </p:grpSpPr>
        <p:sp>
          <p:nvSpPr>
            <p:cNvPr id="12" name="Content Placeholder 2">
              <a:extLst>
                <a:ext uri="{FF2B5EF4-FFF2-40B4-BE49-F238E27FC236}">
                  <a16:creationId xmlns:a16="http://schemas.microsoft.com/office/drawing/2014/main" id="{A4684EB0-8EBD-416C-3D51-67885733B92F}"/>
                </a:ext>
              </a:extLst>
            </p:cNvPr>
            <p:cNvSpPr txBox="1">
              <a:spLocks/>
            </p:cNvSpPr>
            <p:nvPr/>
          </p:nvSpPr>
          <p:spPr>
            <a:xfrm>
              <a:off x="2733246" y="7665579"/>
              <a:ext cx="8251166" cy="731467"/>
            </a:xfrm>
            <a:prstGeom prst="rect">
              <a:avLst/>
            </a:prstGeom>
          </p:spPr>
          <p:txBody>
            <a:bodyPr vert="horz" lIns="45720" tIns="22860" rIns="45720" bIns="22860" rtlCol="0" anchor="t">
              <a:no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marL="0" indent="0">
                <a:buNone/>
              </a:pPr>
              <a:r>
                <a:rPr lang="en-US" sz="2400">
                  <a:solidFill>
                    <a:srgbClr val="007394"/>
                  </a:solidFill>
                  <a:latin typeface="Montserrat"/>
                </a:rPr>
                <a:t>Unique Ability®</a:t>
              </a:r>
              <a:endParaRPr lang="en-US" sz="2400">
                <a:solidFill>
                  <a:srgbClr val="007394"/>
                </a:solidFill>
                <a:cs typeface="Calibri"/>
              </a:endParaRPr>
            </a:p>
          </p:txBody>
        </p:sp>
        <p:pic>
          <p:nvPicPr>
            <p:cNvPr id="15" name="Picture 14" descr="Icon&#10;&#10;Description automatically generated">
              <a:extLst>
                <a:ext uri="{FF2B5EF4-FFF2-40B4-BE49-F238E27FC236}">
                  <a16:creationId xmlns:a16="http://schemas.microsoft.com/office/drawing/2014/main" id="{9E6033EC-F08C-5ED4-2D47-59AC8081A7EE}"/>
                </a:ext>
              </a:extLst>
            </p:cNvPr>
            <p:cNvPicPr>
              <a:picLocks noChangeAspect="1"/>
            </p:cNvPicPr>
            <p:nvPr/>
          </p:nvPicPr>
          <p:blipFill>
            <a:blip r:embed="rId4"/>
            <a:stretch>
              <a:fillRect/>
            </a:stretch>
          </p:blipFill>
          <p:spPr>
            <a:xfrm>
              <a:off x="1578701" y="7770743"/>
              <a:ext cx="530916" cy="540855"/>
            </a:xfrm>
            <a:prstGeom prst="rect">
              <a:avLst/>
            </a:prstGeom>
          </p:spPr>
        </p:pic>
      </p:grpSp>
      <p:pic>
        <p:nvPicPr>
          <p:cNvPr id="18" name="Picture 17">
            <a:extLst>
              <a:ext uri="{FF2B5EF4-FFF2-40B4-BE49-F238E27FC236}">
                <a16:creationId xmlns:a16="http://schemas.microsoft.com/office/drawing/2014/main" id="{716DD312-C669-CC48-8516-DE7F2E0A3F34}"/>
              </a:ext>
            </a:extLst>
          </p:cNvPr>
          <p:cNvPicPr>
            <a:picLocks noChangeAspect="1"/>
          </p:cNvPicPr>
          <p:nvPr/>
        </p:nvPicPr>
        <p:blipFill rotWithShape="1">
          <a:blip r:embed="rId5"/>
          <a:srcRect l="4104" t="3642" r="241" b="5311"/>
          <a:stretch/>
        </p:blipFill>
        <p:spPr>
          <a:xfrm>
            <a:off x="5353836" y="1900321"/>
            <a:ext cx="3677318" cy="4296764"/>
          </a:xfrm>
          <a:prstGeom prst="rect">
            <a:avLst/>
          </a:prstGeom>
        </p:spPr>
      </p:pic>
      <p:sp>
        <p:nvSpPr>
          <p:cNvPr id="14" name="TextBox 18">
            <a:extLst>
              <a:ext uri="{FF2B5EF4-FFF2-40B4-BE49-F238E27FC236}">
                <a16:creationId xmlns:a16="http://schemas.microsoft.com/office/drawing/2014/main" id="{7320F782-B7D5-1F0B-3280-9A92A714B044}"/>
              </a:ext>
            </a:extLst>
          </p:cNvPr>
          <p:cNvSpPr txBox="1"/>
          <p:nvPr/>
        </p:nvSpPr>
        <p:spPr>
          <a:xfrm>
            <a:off x="378256" y="5209666"/>
            <a:ext cx="5366265" cy="11378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150000"/>
              </a:lnSpc>
            </a:pPr>
            <a:r>
              <a:rPr lang="en-US" sz="2400" i="1" dirty="0">
                <a:solidFill>
                  <a:srgbClr val="FFFFFF"/>
                </a:solidFill>
                <a:latin typeface="Montserrat"/>
              </a:rPr>
              <a:t>"If you don't have an  </a:t>
            </a:r>
            <a:r>
              <a:rPr lang="en-US" sz="2400" i="1">
                <a:solidFill>
                  <a:srgbClr val="043847"/>
                </a:solidFill>
                <a:latin typeface="Montserrat"/>
              </a:rPr>
              <a:t>assistant,</a:t>
            </a:r>
            <a:endParaRPr lang="en-US" sz="2400" i="1" dirty="0">
              <a:solidFill>
                <a:srgbClr val="FFFFFF"/>
              </a:solidFill>
              <a:latin typeface="Montserrat"/>
              <a:cs typeface="Calibri"/>
            </a:endParaRPr>
          </a:p>
        </p:txBody>
      </p:sp>
      <p:sp>
        <p:nvSpPr>
          <p:cNvPr id="20" name="TextBox 18">
            <a:extLst>
              <a:ext uri="{FF2B5EF4-FFF2-40B4-BE49-F238E27FC236}">
                <a16:creationId xmlns:a16="http://schemas.microsoft.com/office/drawing/2014/main" id="{0CAD7B32-7953-10D2-E3A3-A23B5214840C}"/>
              </a:ext>
            </a:extLst>
          </p:cNvPr>
          <p:cNvSpPr txBox="1"/>
          <p:nvPr/>
        </p:nvSpPr>
        <p:spPr>
          <a:xfrm>
            <a:off x="1885829" y="5765880"/>
            <a:ext cx="5366265" cy="5838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150000"/>
              </a:lnSpc>
            </a:pPr>
            <a:r>
              <a:rPr lang="en-US" sz="2400" b="1" i="1" dirty="0">
                <a:solidFill>
                  <a:srgbClr val="043847"/>
                </a:solidFill>
                <a:latin typeface="Montserrat"/>
                <a:cs typeface="Calibri"/>
              </a:rPr>
              <a:t>You are one</a:t>
            </a:r>
            <a:r>
              <a:rPr lang="en-US" sz="2400" i="1" dirty="0">
                <a:solidFill>
                  <a:srgbClr val="043847"/>
                </a:solidFill>
                <a:latin typeface="Montserrat"/>
                <a:cs typeface="Calibri"/>
              </a:rPr>
              <a:t>"</a:t>
            </a:r>
          </a:p>
        </p:txBody>
      </p:sp>
    </p:spTree>
    <p:extLst>
      <p:ext uri="{BB962C8B-B14F-4D97-AF65-F5344CB8AC3E}">
        <p14:creationId xmlns:p14="http://schemas.microsoft.com/office/powerpoint/2010/main" val="5833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3173EB-FFD5-E663-6A33-C96103E01A57}"/>
              </a:ext>
            </a:extLst>
          </p:cNvPr>
          <p:cNvPicPr>
            <a:picLocks noChangeAspect="1"/>
          </p:cNvPicPr>
          <p:nvPr/>
        </p:nvPicPr>
        <p:blipFill>
          <a:blip r:embed="rId3"/>
          <a:stretch>
            <a:fillRect/>
          </a:stretch>
        </p:blipFill>
        <p:spPr>
          <a:xfrm>
            <a:off x="1" y="-29112"/>
            <a:ext cx="9148925" cy="5660357"/>
          </a:xfrm>
          <a:prstGeom prst="rect">
            <a:avLst/>
          </a:prstGeom>
        </p:spPr>
      </p:pic>
      <p:sp>
        <p:nvSpPr>
          <p:cNvPr id="12" name="TextBox 11">
            <a:extLst>
              <a:ext uri="{FF2B5EF4-FFF2-40B4-BE49-F238E27FC236}">
                <a16:creationId xmlns:a16="http://schemas.microsoft.com/office/drawing/2014/main" id="{EDAF9392-E4D8-D4C9-791B-4409D461A62A}"/>
              </a:ext>
            </a:extLst>
          </p:cNvPr>
          <p:cNvSpPr txBox="1"/>
          <p:nvPr/>
        </p:nvSpPr>
        <p:spPr>
          <a:xfrm>
            <a:off x="704090" y="809554"/>
            <a:ext cx="6088437" cy="359021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30000"/>
              </a:lnSpc>
            </a:pPr>
            <a:r>
              <a:rPr lang="en-US" sz="2400" b="1">
                <a:solidFill>
                  <a:srgbClr val="FFFFFF"/>
                </a:solidFill>
                <a:latin typeface="Montserrat"/>
                <a:ea typeface="+mn-lt"/>
                <a:cs typeface="Segoe UI"/>
              </a:rPr>
              <a:t>“With my WBN assistant, Noleen, handling day-to-day activities and streamlining </a:t>
            </a:r>
            <a:endParaRPr lang="en-US" sz="2400" b="1">
              <a:solidFill>
                <a:srgbClr val="000000"/>
              </a:solidFill>
              <a:latin typeface="Montserrat"/>
              <a:ea typeface="+mn-lt"/>
              <a:cs typeface="Segoe UI"/>
            </a:endParaRPr>
          </a:p>
          <a:p>
            <a:pPr>
              <a:lnSpc>
                <a:spcPct val="130000"/>
              </a:lnSpc>
            </a:pPr>
            <a:r>
              <a:rPr lang="en-US" sz="2400" b="1">
                <a:solidFill>
                  <a:srgbClr val="FFFFFF"/>
                </a:solidFill>
                <a:latin typeface="Montserrat"/>
                <a:ea typeface="+mn-lt"/>
                <a:cs typeface="Segoe UI"/>
              </a:rPr>
              <a:t>processes, I've gained </a:t>
            </a:r>
            <a:endParaRPr lang="en-US" sz="2400" b="1">
              <a:solidFill>
                <a:schemeClr val="bg1"/>
              </a:solidFill>
              <a:latin typeface="Montserrat"/>
              <a:ea typeface="+mn-lt"/>
              <a:cs typeface="Segoe UI"/>
            </a:endParaRPr>
          </a:p>
          <a:p>
            <a:r>
              <a:rPr lang="en-US" sz="4000" b="1" i="1">
                <a:solidFill>
                  <a:schemeClr val="bg1"/>
                </a:solidFill>
                <a:latin typeface="Montserrat"/>
                <a:ea typeface="+mn-lt"/>
                <a:cs typeface="Segoe UI"/>
              </a:rPr>
              <a:t>40 hours per month </a:t>
            </a:r>
            <a:r>
              <a:rPr lang="en-US" sz="2400" b="1">
                <a:solidFill>
                  <a:srgbClr val="FFFFFF"/>
                </a:solidFill>
                <a:latin typeface="Montserrat"/>
                <a:ea typeface="+mn-lt"/>
                <a:cs typeface="Segoe UI"/>
              </a:rPr>
              <a:t>back into </a:t>
            </a:r>
            <a:endParaRPr lang="en-US" sz="2400" b="1">
              <a:solidFill>
                <a:srgbClr val="FFFFFF"/>
              </a:solidFill>
              <a:latin typeface="Montserrat"/>
              <a:ea typeface="+mn-lt"/>
              <a:cs typeface="Calibri"/>
            </a:endParaRPr>
          </a:p>
          <a:p>
            <a:r>
              <a:rPr lang="en-US" sz="2400" b="1">
                <a:solidFill>
                  <a:srgbClr val="FFFFFF"/>
                </a:solidFill>
                <a:latin typeface="Montserrat"/>
                <a:ea typeface="+mn-lt"/>
                <a:cs typeface="Segoe UI"/>
              </a:rPr>
              <a:t>my schedule.</a:t>
            </a:r>
            <a:r>
              <a:rPr lang="en-US" sz="2400" b="1" i="1">
                <a:solidFill>
                  <a:schemeClr val="bg1"/>
                </a:solidFill>
                <a:latin typeface="Montserrat"/>
                <a:ea typeface="+mn-lt"/>
                <a:cs typeface="+mn-lt"/>
              </a:rPr>
              <a:t>”</a:t>
            </a:r>
            <a:endParaRPr lang="en-US" sz="2400" b="1">
              <a:solidFill>
                <a:schemeClr val="bg1"/>
              </a:solidFill>
              <a:latin typeface="Montserrat"/>
              <a:ea typeface="+mn-lt"/>
              <a:cs typeface="+mn-lt"/>
            </a:endParaRPr>
          </a:p>
        </p:txBody>
      </p:sp>
      <p:sp>
        <p:nvSpPr>
          <p:cNvPr id="6" name="Rectangle 5">
            <a:extLst>
              <a:ext uri="{FF2B5EF4-FFF2-40B4-BE49-F238E27FC236}">
                <a16:creationId xmlns:a16="http://schemas.microsoft.com/office/drawing/2014/main" id="{140825E3-A2E4-1BD8-8B59-EB8932B5DB50}"/>
              </a:ext>
            </a:extLst>
          </p:cNvPr>
          <p:cNvSpPr/>
          <p:nvPr/>
        </p:nvSpPr>
        <p:spPr>
          <a:xfrm>
            <a:off x="314227" y="970479"/>
            <a:ext cx="62726" cy="2320847"/>
          </a:xfrm>
          <a:prstGeom prst="rect">
            <a:avLst/>
          </a:prstGeom>
          <a:solidFill>
            <a:srgbClr val="79D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erson with glasses smiling&#10;&#10;Description automatically generated">
            <a:extLst>
              <a:ext uri="{FF2B5EF4-FFF2-40B4-BE49-F238E27FC236}">
                <a16:creationId xmlns:a16="http://schemas.microsoft.com/office/drawing/2014/main" id="{25CC33EF-E934-EDC7-E0FF-AC279CA7C4CB}"/>
              </a:ext>
            </a:extLst>
          </p:cNvPr>
          <p:cNvPicPr>
            <a:picLocks noChangeAspect="1"/>
          </p:cNvPicPr>
          <p:nvPr/>
        </p:nvPicPr>
        <p:blipFill>
          <a:blip r:embed="rId4"/>
          <a:stretch>
            <a:fillRect/>
          </a:stretch>
        </p:blipFill>
        <p:spPr>
          <a:xfrm>
            <a:off x="5899062" y="373965"/>
            <a:ext cx="3195107" cy="5697206"/>
          </a:xfrm>
          <a:prstGeom prst="rect">
            <a:avLst/>
          </a:prstGeom>
        </p:spPr>
      </p:pic>
      <p:sp>
        <p:nvSpPr>
          <p:cNvPr id="9" name="Rectangle: Rounded Corners 8">
            <a:extLst>
              <a:ext uri="{FF2B5EF4-FFF2-40B4-BE49-F238E27FC236}">
                <a16:creationId xmlns:a16="http://schemas.microsoft.com/office/drawing/2014/main" id="{1D72522A-829C-2981-07F1-29E719720B91}"/>
              </a:ext>
            </a:extLst>
          </p:cNvPr>
          <p:cNvSpPr/>
          <p:nvPr/>
        </p:nvSpPr>
        <p:spPr>
          <a:xfrm>
            <a:off x="5248308" y="5079207"/>
            <a:ext cx="2966469" cy="662804"/>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5">
            <a:extLst>
              <a:ext uri="{FF2B5EF4-FFF2-40B4-BE49-F238E27FC236}">
                <a16:creationId xmlns:a16="http://schemas.microsoft.com/office/drawing/2014/main" id="{61500800-3114-0737-57FD-52F75D007A24}"/>
              </a:ext>
            </a:extLst>
          </p:cNvPr>
          <p:cNvSpPr txBox="1"/>
          <p:nvPr/>
        </p:nvSpPr>
        <p:spPr>
          <a:xfrm>
            <a:off x="5297161" y="5161596"/>
            <a:ext cx="3014297" cy="60593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rgbClr val="79D6F7"/>
                </a:solidFill>
                <a:latin typeface="Montserrat"/>
                <a:cs typeface="Calibri"/>
              </a:rPr>
              <a:t>Eliot Wajskol</a:t>
            </a:r>
            <a:endParaRPr lang="en-US" sz="1800">
              <a:solidFill>
                <a:srgbClr val="79D6F7"/>
              </a:solidFill>
              <a:ea typeface="Calibri"/>
              <a:cs typeface="Calibri"/>
            </a:endParaRPr>
          </a:p>
          <a:p>
            <a:pPr algn="ctr"/>
            <a:r>
              <a:rPr lang="en-US" sz="1350" b="1">
                <a:solidFill>
                  <a:srgbClr val="FFFFFF"/>
                </a:solidFill>
                <a:latin typeface="Montserrat"/>
                <a:cs typeface="Calibri"/>
              </a:rPr>
              <a:t>Certified  EOS  Implementer®</a:t>
            </a:r>
          </a:p>
          <a:p>
            <a:pPr algn="ctr"/>
            <a:endParaRPr lang="en-US" sz="788" b="1">
              <a:solidFill>
                <a:srgbClr val="FFFFFF"/>
              </a:solidFill>
              <a:latin typeface="Montserrat"/>
              <a:cs typeface="Calibri"/>
            </a:endParaRPr>
          </a:p>
        </p:txBody>
      </p:sp>
      <p:sp>
        <p:nvSpPr>
          <p:cNvPr id="7" name="TextBox 8">
            <a:extLst>
              <a:ext uri="{FF2B5EF4-FFF2-40B4-BE49-F238E27FC236}">
                <a16:creationId xmlns:a16="http://schemas.microsoft.com/office/drawing/2014/main" id="{CBA07C91-FE72-E052-F505-6702419A58F8}"/>
              </a:ext>
            </a:extLst>
          </p:cNvPr>
          <p:cNvSpPr txBox="1"/>
          <p:nvPr/>
        </p:nvSpPr>
        <p:spPr>
          <a:xfrm>
            <a:off x="377289" y="6071171"/>
            <a:ext cx="5067335" cy="155042"/>
          </a:xfrm>
          <a:prstGeom prst="rect">
            <a:avLst/>
          </a:prstGeom>
        </p:spPr>
        <p:txBody>
          <a:bodyPr wrap="square" lIns="0" tIns="0" rIns="0" bIns="0" rtlCol="0" anchor="t">
            <a:spAutoFit/>
          </a:bodyPr>
          <a:lstStyle/>
          <a:p>
            <a:pPr>
              <a:lnSpc>
                <a:spcPts val="1260"/>
              </a:lnSpc>
            </a:pPr>
            <a:r>
              <a:rPr lang="en-US" sz="900">
                <a:solidFill>
                  <a:srgbClr val="043847"/>
                </a:solidFill>
                <a:latin typeface="Montserrat"/>
              </a:rPr>
              <a:t>© 2024 WORK BETTER NOW. All Rights Reserved.​</a:t>
            </a:r>
            <a:endParaRPr lang="en-US" sz="1350">
              <a:solidFill>
                <a:srgbClr val="043847"/>
              </a:solidFill>
              <a:cs typeface="Calibri"/>
            </a:endParaRPr>
          </a:p>
        </p:txBody>
      </p:sp>
      <p:sp>
        <p:nvSpPr>
          <p:cNvPr id="2" name="Slide Number Placeholder 7">
            <a:extLst>
              <a:ext uri="{FF2B5EF4-FFF2-40B4-BE49-F238E27FC236}">
                <a16:creationId xmlns:a16="http://schemas.microsoft.com/office/drawing/2014/main" id="{D9F079E2-8AD7-65C1-FAB5-9723A638D0D2}"/>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36</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373012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66BDC-54BC-2077-BD6C-EC93E349612E}"/>
              </a:ext>
            </a:extLst>
          </p:cNvPr>
          <p:cNvPicPr>
            <a:picLocks noChangeAspect="1"/>
          </p:cNvPicPr>
          <p:nvPr/>
        </p:nvPicPr>
        <p:blipFill>
          <a:blip r:embed="rId3"/>
          <a:stretch>
            <a:fillRect/>
          </a:stretch>
        </p:blipFill>
        <p:spPr>
          <a:xfrm>
            <a:off x="-34530" y="2843"/>
            <a:ext cx="9190363" cy="5669840"/>
          </a:xfrm>
          <a:prstGeom prst="rect">
            <a:avLst/>
          </a:prstGeom>
        </p:spPr>
      </p:pic>
      <p:sp>
        <p:nvSpPr>
          <p:cNvPr id="7" name="TextBox 6">
            <a:extLst>
              <a:ext uri="{FF2B5EF4-FFF2-40B4-BE49-F238E27FC236}">
                <a16:creationId xmlns:a16="http://schemas.microsoft.com/office/drawing/2014/main" id="{5BFF9922-4C60-89BD-E5EB-2D2820FF5F85}"/>
              </a:ext>
            </a:extLst>
          </p:cNvPr>
          <p:cNvSpPr txBox="1"/>
          <p:nvPr/>
        </p:nvSpPr>
        <p:spPr>
          <a:xfrm>
            <a:off x="693497" y="792098"/>
            <a:ext cx="6023330" cy="33861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30000"/>
              </a:lnSpc>
            </a:pPr>
            <a:r>
              <a:rPr lang="en-US" sz="2400" b="1" dirty="0">
                <a:solidFill>
                  <a:schemeClr val="bg1"/>
                </a:solidFill>
                <a:latin typeface="Montserrat"/>
                <a:ea typeface="+mn-lt"/>
                <a:cs typeface="Calibri"/>
              </a:rPr>
              <a:t>"Our WBN professionals ‘Get’ the work we hire them for and have ‘Capacity’ as full-time hires. </a:t>
            </a:r>
            <a:r>
              <a:rPr lang="en-US" sz="2400" b="1" i="1" dirty="0">
                <a:solidFill>
                  <a:schemeClr val="bg1"/>
                </a:solidFill>
                <a:latin typeface="Montserrat"/>
                <a:ea typeface="+mn-lt"/>
                <a:cs typeface="Calibri"/>
              </a:rPr>
              <a:t>The one thing that’s blown us away is their high level of ‘Want it’. It's incredible and something we don't see that often.</a:t>
            </a:r>
            <a:r>
              <a:rPr lang="en-US" sz="2400" b="1" i="1" dirty="0">
                <a:solidFill>
                  <a:schemeClr val="bg1"/>
                </a:solidFill>
                <a:latin typeface="Montserrat"/>
                <a:ea typeface="+mn-lt"/>
                <a:cs typeface="+mn-lt"/>
              </a:rPr>
              <a:t>” </a:t>
            </a:r>
            <a:endParaRPr lang="en-US" sz="2400" b="1" dirty="0">
              <a:solidFill>
                <a:schemeClr val="bg1"/>
              </a:solidFill>
              <a:latin typeface="Montserrat"/>
              <a:ea typeface="Calibri"/>
              <a:cs typeface="Calibri"/>
            </a:endParaRPr>
          </a:p>
        </p:txBody>
      </p:sp>
      <p:sp>
        <p:nvSpPr>
          <p:cNvPr id="9" name="Rectangle 8">
            <a:extLst>
              <a:ext uri="{FF2B5EF4-FFF2-40B4-BE49-F238E27FC236}">
                <a16:creationId xmlns:a16="http://schemas.microsoft.com/office/drawing/2014/main" id="{616C10B3-A457-E6F8-8623-1E42C04F2F9A}"/>
              </a:ext>
            </a:extLst>
          </p:cNvPr>
          <p:cNvSpPr/>
          <p:nvPr/>
        </p:nvSpPr>
        <p:spPr>
          <a:xfrm>
            <a:off x="374565" y="918302"/>
            <a:ext cx="62726" cy="2320847"/>
          </a:xfrm>
          <a:prstGeom prst="rect">
            <a:avLst/>
          </a:prstGeom>
          <a:solidFill>
            <a:srgbClr val="79D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C7E53B96-8D92-57C1-C365-B74004961CA8}"/>
              </a:ext>
            </a:extLst>
          </p:cNvPr>
          <p:cNvPicPr>
            <a:picLocks noChangeAspect="1"/>
          </p:cNvPicPr>
          <p:nvPr/>
        </p:nvPicPr>
        <p:blipFill rotWithShape="1">
          <a:blip r:embed="rId4"/>
          <a:srcRect r="128" b="33339"/>
          <a:stretch/>
        </p:blipFill>
        <p:spPr>
          <a:xfrm>
            <a:off x="5386497" y="1811504"/>
            <a:ext cx="4063976" cy="3820049"/>
          </a:xfrm>
          <a:prstGeom prst="rect">
            <a:avLst/>
          </a:prstGeom>
        </p:spPr>
      </p:pic>
      <p:sp>
        <p:nvSpPr>
          <p:cNvPr id="14" name="Rectangle: Rounded Corners 13">
            <a:extLst>
              <a:ext uri="{FF2B5EF4-FFF2-40B4-BE49-F238E27FC236}">
                <a16:creationId xmlns:a16="http://schemas.microsoft.com/office/drawing/2014/main" id="{CF5E5DC7-4E71-EB46-CF98-338ABC16E7D3}"/>
              </a:ext>
            </a:extLst>
          </p:cNvPr>
          <p:cNvSpPr/>
          <p:nvPr/>
        </p:nvSpPr>
        <p:spPr>
          <a:xfrm>
            <a:off x="5248308" y="5079207"/>
            <a:ext cx="2966469" cy="662804"/>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5">
            <a:extLst>
              <a:ext uri="{FF2B5EF4-FFF2-40B4-BE49-F238E27FC236}">
                <a16:creationId xmlns:a16="http://schemas.microsoft.com/office/drawing/2014/main" id="{92DF4A1E-EF90-0DEA-1B58-1454B32EEA03}"/>
              </a:ext>
            </a:extLst>
          </p:cNvPr>
          <p:cNvSpPr txBox="1"/>
          <p:nvPr/>
        </p:nvSpPr>
        <p:spPr>
          <a:xfrm>
            <a:off x="5297161" y="5161596"/>
            <a:ext cx="3014297" cy="60593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79D6F7"/>
                </a:solidFill>
                <a:latin typeface="Montserrat"/>
                <a:cs typeface="Calibri"/>
              </a:rPr>
              <a:t>Jim Paras</a:t>
            </a:r>
            <a:endParaRPr lang="en-US" sz="1350" dirty="0">
              <a:cs typeface="Calibri"/>
            </a:endParaRPr>
          </a:p>
          <a:p>
            <a:pPr algn="ctr"/>
            <a:r>
              <a:rPr lang="en-US" sz="1350" b="1" dirty="0">
                <a:solidFill>
                  <a:srgbClr val="FFFFFF"/>
                </a:solidFill>
                <a:latin typeface="Montserrat"/>
                <a:cs typeface="Calibri"/>
              </a:rPr>
              <a:t>Certified  EOS  Implementer®</a:t>
            </a:r>
          </a:p>
          <a:p>
            <a:pPr algn="ctr"/>
            <a:endParaRPr lang="en-US" sz="788" b="1" dirty="0">
              <a:solidFill>
                <a:srgbClr val="FFFFFF"/>
              </a:solidFill>
              <a:latin typeface="Montserrat"/>
              <a:cs typeface="Calibri"/>
            </a:endParaRPr>
          </a:p>
        </p:txBody>
      </p:sp>
      <p:sp>
        <p:nvSpPr>
          <p:cNvPr id="4" name="TextBox 8">
            <a:extLst>
              <a:ext uri="{FF2B5EF4-FFF2-40B4-BE49-F238E27FC236}">
                <a16:creationId xmlns:a16="http://schemas.microsoft.com/office/drawing/2014/main" id="{11B70D0F-227C-83A6-5F0F-F9DA5D15FDF6}"/>
              </a:ext>
            </a:extLst>
          </p:cNvPr>
          <p:cNvSpPr txBox="1"/>
          <p:nvPr/>
        </p:nvSpPr>
        <p:spPr>
          <a:xfrm>
            <a:off x="377289" y="6071171"/>
            <a:ext cx="5067335" cy="155042"/>
          </a:xfrm>
          <a:prstGeom prst="rect">
            <a:avLst/>
          </a:prstGeom>
        </p:spPr>
        <p:txBody>
          <a:bodyPr wrap="square" lIns="0" tIns="0" rIns="0" bIns="0" rtlCol="0" anchor="t">
            <a:spAutoFit/>
          </a:bodyPr>
          <a:lstStyle/>
          <a:p>
            <a:pPr>
              <a:lnSpc>
                <a:spcPts val="1260"/>
              </a:lnSpc>
            </a:pPr>
            <a:r>
              <a:rPr lang="en-US" sz="900">
                <a:solidFill>
                  <a:srgbClr val="043847"/>
                </a:solidFill>
                <a:latin typeface="Montserrat"/>
              </a:rPr>
              <a:t>© 2024 WORK BETTER NOW. All Rights Reserved.​</a:t>
            </a:r>
            <a:endParaRPr lang="en-US" sz="1350">
              <a:solidFill>
                <a:srgbClr val="043847"/>
              </a:solidFill>
              <a:cs typeface="Calibri"/>
            </a:endParaRPr>
          </a:p>
        </p:txBody>
      </p:sp>
      <p:sp>
        <p:nvSpPr>
          <p:cNvPr id="3" name="Slide Number Placeholder 7">
            <a:extLst>
              <a:ext uri="{FF2B5EF4-FFF2-40B4-BE49-F238E27FC236}">
                <a16:creationId xmlns:a16="http://schemas.microsoft.com/office/drawing/2014/main" id="{BF170500-3896-E42D-6B04-6478F827C1B6}"/>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37</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501552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E59BA453-06F0-D20E-FBF7-D8705246D849}"/>
              </a:ext>
            </a:extLst>
          </p:cNvPr>
          <p:cNvPicPr>
            <a:picLocks noChangeAspect="1"/>
          </p:cNvPicPr>
          <p:nvPr/>
        </p:nvPicPr>
        <p:blipFill>
          <a:blip r:embed="rId2"/>
          <a:stretch>
            <a:fillRect/>
          </a:stretch>
        </p:blipFill>
        <p:spPr>
          <a:xfrm rot="16200000">
            <a:off x="-638837" y="627184"/>
            <a:ext cx="3715613" cy="2440529"/>
          </a:xfrm>
          <a:prstGeom prst="rect">
            <a:avLst/>
          </a:prstGeom>
        </p:spPr>
      </p:pic>
      <p:grpSp>
        <p:nvGrpSpPr>
          <p:cNvPr id="4" name="Group 4"/>
          <p:cNvGrpSpPr/>
          <p:nvPr/>
        </p:nvGrpSpPr>
        <p:grpSpPr>
          <a:xfrm>
            <a:off x="335894" y="502550"/>
            <a:ext cx="3429581" cy="1853777"/>
            <a:chOff x="0" y="0"/>
            <a:chExt cx="7753255" cy="3287702"/>
          </a:xfrm>
        </p:grpSpPr>
        <p:pic>
          <p:nvPicPr>
            <p:cNvPr id="5" name="Picture 5"/>
            <p:cNvPicPr>
              <a:picLocks noChangeAspect="1"/>
            </p:cNvPicPr>
            <p:nvPr/>
          </p:nvPicPr>
          <p:blipFill>
            <a:blip r:embed="rId3"/>
            <a:srcRect t="18212" b="18212"/>
            <a:stretch>
              <a:fillRect/>
            </a:stretch>
          </p:blipFill>
          <p:spPr>
            <a:xfrm>
              <a:off x="0" y="0"/>
              <a:ext cx="7753255" cy="3287702"/>
            </a:xfrm>
            <a:prstGeom prst="rect">
              <a:avLst/>
            </a:prstGeom>
          </p:spPr>
        </p:pic>
      </p:grpSp>
      <p:grpSp>
        <p:nvGrpSpPr>
          <p:cNvPr id="6" name="Group 6"/>
          <p:cNvGrpSpPr/>
          <p:nvPr/>
        </p:nvGrpSpPr>
        <p:grpSpPr>
          <a:xfrm>
            <a:off x="336764" y="2474860"/>
            <a:ext cx="3429581" cy="3751668"/>
            <a:chOff x="0" y="0"/>
            <a:chExt cx="7753255" cy="8837929"/>
          </a:xfrm>
        </p:grpSpPr>
        <p:pic>
          <p:nvPicPr>
            <p:cNvPr id="7" name="Picture 7"/>
            <p:cNvPicPr>
              <a:picLocks noChangeAspect="1"/>
            </p:cNvPicPr>
            <p:nvPr/>
          </p:nvPicPr>
          <p:blipFill>
            <a:blip r:embed="rId4"/>
            <a:srcRect l="20716" r="20716"/>
            <a:stretch>
              <a:fillRect/>
            </a:stretch>
          </p:blipFill>
          <p:spPr>
            <a:xfrm>
              <a:off x="0" y="0"/>
              <a:ext cx="7753255" cy="8837929"/>
            </a:xfrm>
            <a:prstGeom prst="rect">
              <a:avLst/>
            </a:prstGeom>
          </p:spPr>
        </p:pic>
      </p:grpSp>
      <p:sp>
        <p:nvSpPr>
          <p:cNvPr id="8" name="TextBox 8"/>
          <p:cNvSpPr txBox="1"/>
          <p:nvPr/>
        </p:nvSpPr>
        <p:spPr>
          <a:xfrm>
            <a:off x="3974694" y="594322"/>
            <a:ext cx="3962153" cy="538609"/>
          </a:xfrm>
          <a:prstGeom prst="rect">
            <a:avLst/>
          </a:prstGeom>
        </p:spPr>
        <p:txBody>
          <a:bodyPr lIns="0" tIns="0" rIns="0" bIns="0" rtlCol="0" anchor="t">
            <a:spAutoFit/>
          </a:bodyPr>
          <a:lstStyle/>
          <a:p>
            <a:pPr>
              <a:lnSpc>
                <a:spcPts val="4160"/>
              </a:lnSpc>
            </a:pPr>
            <a:r>
              <a:rPr lang="en-US" sz="3600">
                <a:solidFill>
                  <a:srgbClr val="007394"/>
                </a:solidFill>
                <a:latin typeface="Montserrat"/>
              </a:rPr>
              <a:t>About WBN </a:t>
            </a:r>
          </a:p>
        </p:txBody>
      </p:sp>
      <p:sp>
        <p:nvSpPr>
          <p:cNvPr id="9" name="TextBox 9"/>
          <p:cNvSpPr txBox="1"/>
          <p:nvPr/>
        </p:nvSpPr>
        <p:spPr>
          <a:xfrm>
            <a:off x="3997903" y="1278397"/>
            <a:ext cx="4508229" cy="801823"/>
          </a:xfrm>
          <a:prstGeom prst="rect">
            <a:avLst/>
          </a:prstGeom>
        </p:spPr>
        <p:txBody>
          <a:bodyPr wrap="square" lIns="0" tIns="0" rIns="0" bIns="0" rtlCol="0" anchor="t">
            <a:spAutoFit/>
          </a:bodyPr>
          <a:lstStyle/>
          <a:p>
            <a:pPr>
              <a:lnSpc>
                <a:spcPct val="150000"/>
              </a:lnSpc>
              <a:spcBef>
                <a:spcPct val="0"/>
              </a:spcBef>
            </a:pPr>
            <a:r>
              <a:rPr lang="en-US" sz="1200">
                <a:solidFill>
                  <a:srgbClr val="043847"/>
                </a:solidFill>
                <a:latin typeface="Montserrat"/>
              </a:rPr>
              <a:t>From executive assistants to project managers, WBN provides pre-vetted, hand-matched, full-time top talent from Latin America. ​</a:t>
            </a:r>
            <a:endParaRPr lang="en-US">
              <a:ea typeface="Calibri"/>
              <a:cs typeface="Calibri"/>
            </a:endParaRPr>
          </a:p>
        </p:txBody>
      </p:sp>
      <p:sp>
        <p:nvSpPr>
          <p:cNvPr id="10" name="TextBox 10"/>
          <p:cNvSpPr txBox="1"/>
          <p:nvPr/>
        </p:nvSpPr>
        <p:spPr>
          <a:xfrm>
            <a:off x="4123971" y="2991809"/>
            <a:ext cx="4127229" cy="385559"/>
          </a:xfrm>
          <a:prstGeom prst="rect">
            <a:avLst/>
          </a:prstGeom>
        </p:spPr>
        <p:txBody>
          <a:bodyPr wrap="square" lIns="0" tIns="0" rIns="0" bIns="0" rtlCol="0" anchor="t">
            <a:spAutoFit/>
          </a:bodyPr>
          <a:lstStyle/>
          <a:p>
            <a:pPr>
              <a:lnSpc>
                <a:spcPts val="1540"/>
              </a:lnSpc>
              <a:spcBef>
                <a:spcPct val="0"/>
              </a:spcBef>
            </a:pPr>
            <a:r>
              <a:rPr lang="en-US" sz="1200">
                <a:solidFill>
                  <a:srgbClr val="043847"/>
                </a:solidFill>
                <a:latin typeface="Montserrat"/>
              </a:rPr>
              <a:t>You have a new top member of your team in 2 weeks (not the 3 months it usually takes to hire)</a:t>
            </a:r>
          </a:p>
        </p:txBody>
      </p:sp>
      <p:sp>
        <p:nvSpPr>
          <p:cNvPr id="11" name="TextBox 11"/>
          <p:cNvSpPr txBox="1"/>
          <p:nvPr/>
        </p:nvSpPr>
        <p:spPr>
          <a:xfrm>
            <a:off x="4123971" y="4033205"/>
            <a:ext cx="4446362" cy="371448"/>
          </a:xfrm>
          <a:prstGeom prst="rect">
            <a:avLst/>
          </a:prstGeom>
        </p:spPr>
        <p:txBody>
          <a:bodyPr lIns="0" tIns="0" rIns="0" bIns="0" rtlCol="0" anchor="t">
            <a:spAutoFit/>
          </a:bodyPr>
          <a:lstStyle/>
          <a:p>
            <a:pPr>
              <a:lnSpc>
                <a:spcPts val="1540"/>
              </a:lnSpc>
              <a:spcBef>
                <a:spcPct val="0"/>
              </a:spcBef>
            </a:pPr>
            <a:r>
              <a:rPr lang="en-US" sz="1200">
                <a:solidFill>
                  <a:srgbClr val="043847"/>
                </a:solidFill>
                <a:latin typeface="Montserrat"/>
              </a:rPr>
              <a:t>You get a dedicated success coach to help you support onboarding (and beyond)</a:t>
            </a:r>
          </a:p>
        </p:txBody>
      </p:sp>
      <p:sp>
        <p:nvSpPr>
          <p:cNvPr id="12" name="TextBox 12"/>
          <p:cNvSpPr txBox="1"/>
          <p:nvPr/>
        </p:nvSpPr>
        <p:spPr>
          <a:xfrm>
            <a:off x="4123970" y="4644286"/>
            <a:ext cx="3670208" cy="374654"/>
          </a:xfrm>
          <a:prstGeom prst="rect">
            <a:avLst/>
          </a:prstGeom>
        </p:spPr>
        <p:txBody>
          <a:bodyPr lIns="0" tIns="0" rIns="0" bIns="0" rtlCol="0" anchor="t">
            <a:spAutoFit/>
          </a:bodyPr>
          <a:lstStyle/>
          <a:p>
            <a:pPr>
              <a:lnSpc>
                <a:spcPts val="1540"/>
              </a:lnSpc>
              <a:spcBef>
                <a:spcPct val="0"/>
              </a:spcBef>
            </a:pPr>
            <a:r>
              <a:rPr lang="en-US" sz="1200">
                <a:solidFill>
                  <a:srgbClr val="043847"/>
                </a:solidFill>
                <a:latin typeface="Montserrat"/>
                <a:ea typeface="+mn-lt"/>
                <a:cs typeface="+mn-lt"/>
              </a:rPr>
              <a:t>Low risk of a bad hire, no long-term contracts, cancel anytime</a:t>
            </a:r>
            <a:endParaRPr lang="en-US"/>
          </a:p>
        </p:txBody>
      </p:sp>
      <p:sp>
        <p:nvSpPr>
          <p:cNvPr id="13" name="TextBox 13"/>
          <p:cNvSpPr txBox="1"/>
          <p:nvPr/>
        </p:nvSpPr>
        <p:spPr>
          <a:xfrm>
            <a:off x="4123970" y="3612886"/>
            <a:ext cx="3670208" cy="182294"/>
          </a:xfrm>
          <a:prstGeom prst="rect">
            <a:avLst/>
          </a:prstGeom>
        </p:spPr>
        <p:txBody>
          <a:bodyPr lIns="0" tIns="0" rIns="0" bIns="0" rtlCol="0" anchor="t">
            <a:spAutoFit/>
          </a:bodyPr>
          <a:lstStyle/>
          <a:p>
            <a:pPr>
              <a:lnSpc>
                <a:spcPts val="1540"/>
              </a:lnSpc>
              <a:spcBef>
                <a:spcPct val="0"/>
              </a:spcBef>
            </a:pPr>
            <a:r>
              <a:rPr lang="en-US" sz="1200">
                <a:solidFill>
                  <a:srgbClr val="043847"/>
                </a:solidFill>
                <a:latin typeface="Montserrat"/>
              </a:rPr>
              <a:t>More than 40+ roles </a:t>
            </a:r>
          </a:p>
        </p:txBody>
      </p:sp>
      <p:grpSp>
        <p:nvGrpSpPr>
          <p:cNvPr id="14" name="Group 14"/>
          <p:cNvGrpSpPr/>
          <p:nvPr/>
        </p:nvGrpSpPr>
        <p:grpSpPr>
          <a:xfrm>
            <a:off x="3526150" y="2900898"/>
            <a:ext cx="468773" cy="468773"/>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600"/>
            </a:p>
          </p:txBody>
        </p:sp>
      </p:grpSp>
      <p:grpSp>
        <p:nvGrpSpPr>
          <p:cNvPr id="16" name="Group 16"/>
          <p:cNvGrpSpPr/>
          <p:nvPr/>
        </p:nvGrpSpPr>
        <p:grpSpPr>
          <a:xfrm>
            <a:off x="3553855" y="2928603"/>
            <a:ext cx="413363" cy="413363"/>
            <a:chOff x="0" y="0"/>
            <a:chExt cx="1913890" cy="1913890"/>
          </a:xfrm>
        </p:grpSpPr>
        <p:sp>
          <p:nvSpPr>
            <p:cNvPr id="17" name="Freeform 1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9CDF"/>
            </a:solidFill>
          </p:spPr>
          <p:txBody>
            <a:bodyPr/>
            <a:lstStyle/>
            <a:p>
              <a:endParaRPr lang="en-US" sz="600"/>
            </a:p>
          </p:txBody>
        </p:sp>
      </p:grpSp>
      <p:grpSp>
        <p:nvGrpSpPr>
          <p:cNvPr id="18" name="Group 18"/>
          <p:cNvGrpSpPr/>
          <p:nvPr/>
        </p:nvGrpSpPr>
        <p:grpSpPr>
          <a:xfrm>
            <a:off x="3526150" y="3447311"/>
            <a:ext cx="468773" cy="468773"/>
            <a:chOff x="0" y="0"/>
            <a:chExt cx="1913890" cy="1913890"/>
          </a:xfrm>
        </p:grpSpPr>
        <p:sp>
          <p:nvSpPr>
            <p:cNvPr id="19" name="Freeform 1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600"/>
            </a:p>
          </p:txBody>
        </p:sp>
      </p:grpSp>
      <p:grpSp>
        <p:nvGrpSpPr>
          <p:cNvPr id="20" name="Group 20"/>
          <p:cNvGrpSpPr/>
          <p:nvPr/>
        </p:nvGrpSpPr>
        <p:grpSpPr>
          <a:xfrm>
            <a:off x="3553855" y="3475016"/>
            <a:ext cx="413363" cy="413363"/>
            <a:chOff x="0" y="0"/>
            <a:chExt cx="1913890" cy="1913890"/>
          </a:xfrm>
        </p:grpSpPr>
        <p:sp>
          <p:nvSpPr>
            <p:cNvPr id="21" name="Freeform 2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7394"/>
            </a:solidFill>
          </p:spPr>
          <p:txBody>
            <a:bodyPr/>
            <a:lstStyle/>
            <a:p>
              <a:endParaRPr lang="en-US" sz="600"/>
            </a:p>
          </p:txBody>
        </p:sp>
      </p:grpSp>
      <p:grpSp>
        <p:nvGrpSpPr>
          <p:cNvPr id="22" name="Group 22"/>
          <p:cNvGrpSpPr/>
          <p:nvPr/>
        </p:nvGrpSpPr>
        <p:grpSpPr>
          <a:xfrm>
            <a:off x="3526150" y="3995465"/>
            <a:ext cx="468773" cy="468773"/>
            <a:chOff x="0" y="0"/>
            <a:chExt cx="1913890" cy="1913890"/>
          </a:xfrm>
        </p:grpSpPr>
        <p:sp>
          <p:nvSpPr>
            <p:cNvPr id="23" name="Freeform 2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600"/>
            </a:p>
          </p:txBody>
        </p:sp>
      </p:grpSp>
      <p:grpSp>
        <p:nvGrpSpPr>
          <p:cNvPr id="24" name="Group 24"/>
          <p:cNvGrpSpPr/>
          <p:nvPr/>
        </p:nvGrpSpPr>
        <p:grpSpPr>
          <a:xfrm>
            <a:off x="3553855" y="4023170"/>
            <a:ext cx="413363" cy="413363"/>
            <a:chOff x="0" y="0"/>
            <a:chExt cx="1913890" cy="1913890"/>
          </a:xfrm>
        </p:grpSpPr>
        <p:sp>
          <p:nvSpPr>
            <p:cNvPr id="25" name="Freeform 2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9CDF"/>
            </a:solidFill>
          </p:spPr>
          <p:txBody>
            <a:bodyPr/>
            <a:lstStyle/>
            <a:p>
              <a:endParaRPr lang="en-US" sz="600"/>
            </a:p>
          </p:txBody>
        </p:sp>
      </p:grpSp>
      <p:grpSp>
        <p:nvGrpSpPr>
          <p:cNvPr id="26" name="Group 26"/>
          <p:cNvGrpSpPr/>
          <p:nvPr/>
        </p:nvGrpSpPr>
        <p:grpSpPr>
          <a:xfrm>
            <a:off x="3526150" y="4543619"/>
            <a:ext cx="468773" cy="468773"/>
            <a:chOff x="0" y="0"/>
            <a:chExt cx="1913890" cy="1913890"/>
          </a:xfrm>
        </p:grpSpPr>
        <p:sp>
          <p:nvSpPr>
            <p:cNvPr id="27" name="Freeform 2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600"/>
            </a:p>
          </p:txBody>
        </p:sp>
      </p:grpSp>
      <p:grpSp>
        <p:nvGrpSpPr>
          <p:cNvPr id="28" name="Group 28"/>
          <p:cNvGrpSpPr/>
          <p:nvPr/>
        </p:nvGrpSpPr>
        <p:grpSpPr>
          <a:xfrm>
            <a:off x="3553855" y="4571324"/>
            <a:ext cx="413363" cy="413363"/>
            <a:chOff x="0" y="0"/>
            <a:chExt cx="1913890" cy="1913890"/>
          </a:xfrm>
        </p:grpSpPr>
        <p:sp>
          <p:nvSpPr>
            <p:cNvPr id="29" name="Freeform 2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7394"/>
            </a:solidFill>
          </p:spPr>
          <p:txBody>
            <a:bodyPr/>
            <a:lstStyle/>
            <a:p>
              <a:endParaRPr lang="en-US" sz="600"/>
            </a:p>
          </p:txBody>
        </p:sp>
      </p:grpSp>
      <p:grpSp>
        <p:nvGrpSpPr>
          <p:cNvPr id="30" name="Group 30"/>
          <p:cNvGrpSpPr/>
          <p:nvPr/>
        </p:nvGrpSpPr>
        <p:grpSpPr>
          <a:xfrm>
            <a:off x="4076578" y="5803917"/>
            <a:ext cx="3989567" cy="1613626"/>
            <a:chOff x="0" y="-238173"/>
            <a:chExt cx="10638846" cy="4303001"/>
          </a:xfrm>
        </p:grpSpPr>
        <p:grpSp>
          <p:nvGrpSpPr>
            <p:cNvPr id="31" name="Group 31"/>
            <p:cNvGrpSpPr/>
            <p:nvPr/>
          </p:nvGrpSpPr>
          <p:grpSpPr>
            <a:xfrm>
              <a:off x="0" y="-238173"/>
              <a:ext cx="10638846" cy="4303001"/>
              <a:chOff x="0" y="-47625"/>
              <a:chExt cx="2127334" cy="860425"/>
            </a:xfrm>
          </p:grpSpPr>
          <p:sp>
            <p:nvSpPr>
              <p:cNvPr id="32" name="Freeform 32"/>
              <p:cNvSpPr/>
              <p:nvPr/>
            </p:nvSpPr>
            <p:spPr>
              <a:xfrm>
                <a:off x="0" y="0"/>
                <a:ext cx="2127334" cy="182718"/>
              </a:xfrm>
              <a:custGeom>
                <a:avLst/>
                <a:gdLst/>
                <a:ahLst/>
                <a:cxnLst/>
                <a:rect l="l" t="t" r="r" b="b"/>
                <a:pathLst>
                  <a:path w="2127334" h="182718">
                    <a:moveTo>
                      <a:pt x="48883" y="0"/>
                    </a:moveTo>
                    <a:lnTo>
                      <a:pt x="2078451" y="0"/>
                    </a:lnTo>
                    <a:cubicBezTo>
                      <a:pt x="2105448" y="0"/>
                      <a:pt x="2127334" y="21886"/>
                      <a:pt x="2127334" y="48883"/>
                    </a:cubicBezTo>
                    <a:lnTo>
                      <a:pt x="2127334" y="133835"/>
                    </a:lnTo>
                    <a:cubicBezTo>
                      <a:pt x="2127334" y="160832"/>
                      <a:pt x="2105448" y="182718"/>
                      <a:pt x="2078451" y="182718"/>
                    </a:cubicBezTo>
                    <a:lnTo>
                      <a:pt x="48883" y="182718"/>
                    </a:lnTo>
                    <a:cubicBezTo>
                      <a:pt x="21886" y="182718"/>
                      <a:pt x="0" y="160832"/>
                      <a:pt x="0" y="133835"/>
                    </a:cubicBezTo>
                    <a:lnTo>
                      <a:pt x="0" y="48883"/>
                    </a:lnTo>
                    <a:cubicBezTo>
                      <a:pt x="0" y="21886"/>
                      <a:pt x="21886" y="0"/>
                      <a:pt x="48883" y="0"/>
                    </a:cubicBezTo>
                    <a:close/>
                  </a:path>
                </a:pathLst>
              </a:custGeom>
              <a:solidFill>
                <a:srgbClr val="007394"/>
              </a:solidFill>
            </p:spPr>
            <p:txBody>
              <a:bodyPr/>
              <a:lstStyle/>
              <a:p>
                <a:endParaRPr lang="en-US" sz="600"/>
              </a:p>
            </p:txBody>
          </p:sp>
          <p:sp>
            <p:nvSpPr>
              <p:cNvPr id="33" name="TextBox 33"/>
              <p:cNvSpPr txBox="1"/>
              <p:nvPr/>
            </p:nvSpPr>
            <p:spPr>
              <a:xfrm>
                <a:off x="0" y="-47625"/>
                <a:ext cx="812800" cy="860425"/>
              </a:xfrm>
              <a:prstGeom prst="rect">
                <a:avLst/>
              </a:prstGeom>
            </p:spPr>
            <p:txBody>
              <a:bodyPr lIns="25400" tIns="25400" rIns="25400" bIns="25400" rtlCol="0" anchor="ctr"/>
              <a:lstStyle/>
              <a:p>
                <a:pPr algn="ctr">
                  <a:lnSpc>
                    <a:spcPts val="1889"/>
                  </a:lnSpc>
                </a:pPr>
                <a:endParaRPr sz="600"/>
              </a:p>
            </p:txBody>
          </p:sp>
        </p:grpSp>
        <p:sp>
          <p:nvSpPr>
            <p:cNvPr id="34" name="TextBox 34"/>
            <p:cNvSpPr txBox="1"/>
            <p:nvPr/>
          </p:nvSpPr>
          <p:spPr>
            <a:xfrm>
              <a:off x="599339" y="120075"/>
              <a:ext cx="9514451" cy="603584"/>
            </a:xfrm>
            <a:prstGeom prst="rect">
              <a:avLst/>
            </a:prstGeom>
          </p:spPr>
          <p:txBody>
            <a:bodyPr lIns="0" tIns="0" rIns="0" bIns="0" rtlCol="0" anchor="t">
              <a:spAutoFit/>
            </a:bodyPr>
            <a:lstStyle/>
            <a:p>
              <a:pPr algn="ctr">
                <a:lnSpc>
                  <a:spcPts val="1928"/>
                </a:lnSpc>
              </a:pPr>
              <a:r>
                <a:rPr lang="en-US" sz="1377">
                  <a:solidFill>
                    <a:srgbClr val="FFFFFF"/>
                  </a:solidFill>
                  <a:latin typeface="Montserrat"/>
                </a:rPr>
                <a:t>Ready to start working better now? ​</a:t>
              </a:r>
            </a:p>
          </p:txBody>
        </p:sp>
      </p:grpSp>
      <p:sp>
        <p:nvSpPr>
          <p:cNvPr id="35" name="TextBox 35"/>
          <p:cNvSpPr txBox="1"/>
          <p:nvPr/>
        </p:nvSpPr>
        <p:spPr>
          <a:xfrm>
            <a:off x="3997902" y="2441024"/>
            <a:ext cx="3452619" cy="281295"/>
          </a:xfrm>
          <a:prstGeom prst="rect">
            <a:avLst/>
          </a:prstGeom>
        </p:spPr>
        <p:txBody>
          <a:bodyPr lIns="0" tIns="0" rIns="0" bIns="0" rtlCol="0" anchor="t">
            <a:spAutoFit/>
          </a:bodyPr>
          <a:lstStyle/>
          <a:p>
            <a:pPr>
              <a:lnSpc>
                <a:spcPts val="2282"/>
              </a:lnSpc>
            </a:pPr>
            <a:r>
              <a:rPr lang="en-US">
                <a:solidFill>
                  <a:srgbClr val="007394"/>
                </a:solidFill>
                <a:latin typeface="Montserrat"/>
              </a:rPr>
              <a:t>When you work with WBN </a:t>
            </a:r>
          </a:p>
        </p:txBody>
      </p:sp>
      <p:sp>
        <p:nvSpPr>
          <p:cNvPr id="36" name="Freeform 36"/>
          <p:cNvSpPr/>
          <p:nvPr/>
        </p:nvSpPr>
        <p:spPr>
          <a:xfrm>
            <a:off x="3629348" y="2992493"/>
            <a:ext cx="262376" cy="262376"/>
          </a:xfrm>
          <a:custGeom>
            <a:avLst/>
            <a:gdLst/>
            <a:ahLst/>
            <a:cxnLst/>
            <a:rect l="l" t="t" r="r" b="b"/>
            <a:pathLst>
              <a:path w="524753" h="524753">
                <a:moveTo>
                  <a:pt x="0" y="0"/>
                </a:moveTo>
                <a:lnTo>
                  <a:pt x="524753" y="0"/>
                </a:lnTo>
                <a:lnTo>
                  <a:pt x="524753" y="524753"/>
                </a:lnTo>
                <a:lnTo>
                  <a:pt x="0" y="524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600"/>
          </a:p>
        </p:txBody>
      </p:sp>
      <p:sp>
        <p:nvSpPr>
          <p:cNvPr id="37" name="Freeform 37"/>
          <p:cNvSpPr/>
          <p:nvPr/>
        </p:nvSpPr>
        <p:spPr>
          <a:xfrm>
            <a:off x="3629348" y="3551381"/>
            <a:ext cx="262376" cy="262376"/>
          </a:xfrm>
          <a:custGeom>
            <a:avLst/>
            <a:gdLst/>
            <a:ahLst/>
            <a:cxnLst/>
            <a:rect l="l" t="t" r="r" b="b"/>
            <a:pathLst>
              <a:path w="524753" h="524753">
                <a:moveTo>
                  <a:pt x="0" y="0"/>
                </a:moveTo>
                <a:lnTo>
                  <a:pt x="524753" y="0"/>
                </a:lnTo>
                <a:lnTo>
                  <a:pt x="524753" y="524753"/>
                </a:lnTo>
                <a:lnTo>
                  <a:pt x="0" y="524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600"/>
          </a:p>
        </p:txBody>
      </p:sp>
      <p:sp>
        <p:nvSpPr>
          <p:cNvPr id="38" name="Freeform 38"/>
          <p:cNvSpPr/>
          <p:nvPr/>
        </p:nvSpPr>
        <p:spPr>
          <a:xfrm>
            <a:off x="3629348" y="4097060"/>
            <a:ext cx="262376" cy="262376"/>
          </a:xfrm>
          <a:custGeom>
            <a:avLst/>
            <a:gdLst/>
            <a:ahLst/>
            <a:cxnLst/>
            <a:rect l="l" t="t" r="r" b="b"/>
            <a:pathLst>
              <a:path w="524753" h="524753">
                <a:moveTo>
                  <a:pt x="0" y="0"/>
                </a:moveTo>
                <a:lnTo>
                  <a:pt x="524753" y="0"/>
                </a:lnTo>
                <a:lnTo>
                  <a:pt x="524753" y="524753"/>
                </a:lnTo>
                <a:lnTo>
                  <a:pt x="0" y="524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600"/>
          </a:p>
        </p:txBody>
      </p:sp>
      <p:sp>
        <p:nvSpPr>
          <p:cNvPr id="39" name="Freeform 39"/>
          <p:cNvSpPr/>
          <p:nvPr/>
        </p:nvSpPr>
        <p:spPr>
          <a:xfrm>
            <a:off x="3629348" y="4645214"/>
            <a:ext cx="262376" cy="262376"/>
          </a:xfrm>
          <a:custGeom>
            <a:avLst/>
            <a:gdLst/>
            <a:ahLst/>
            <a:cxnLst/>
            <a:rect l="l" t="t" r="r" b="b"/>
            <a:pathLst>
              <a:path w="524753" h="524753">
                <a:moveTo>
                  <a:pt x="0" y="0"/>
                </a:moveTo>
                <a:lnTo>
                  <a:pt x="524753" y="0"/>
                </a:lnTo>
                <a:lnTo>
                  <a:pt x="524753" y="524753"/>
                </a:lnTo>
                <a:lnTo>
                  <a:pt x="0" y="524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600"/>
          </a:p>
        </p:txBody>
      </p:sp>
      <p:grpSp>
        <p:nvGrpSpPr>
          <p:cNvPr id="40" name="Group 40"/>
          <p:cNvGrpSpPr/>
          <p:nvPr/>
        </p:nvGrpSpPr>
        <p:grpSpPr>
          <a:xfrm>
            <a:off x="3526150" y="5117168"/>
            <a:ext cx="468773" cy="468773"/>
            <a:chOff x="0" y="0"/>
            <a:chExt cx="1250062" cy="1250062"/>
          </a:xfrm>
        </p:grpSpPr>
        <p:grpSp>
          <p:nvGrpSpPr>
            <p:cNvPr id="41" name="Group 41"/>
            <p:cNvGrpSpPr/>
            <p:nvPr/>
          </p:nvGrpSpPr>
          <p:grpSpPr>
            <a:xfrm>
              <a:off x="0" y="0"/>
              <a:ext cx="1250062" cy="1250062"/>
              <a:chOff x="0" y="0"/>
              <a:chExt cx="1913890" cy="1913890"/>
            </a:xfrm>
          </p:grpSpPr>
          <p:sp>
            <p:nvSpPr>
              <p:cNvPr id="42" name="Freeform 4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US" sz="600"/>
              </a:p>
            </p:txBody>
          </p:sp>
        </p:grpSp>
        <p:grpSp>
          <p:nvGrpSpPr>
            <p:cNvPr id="43" name="Group 43"/>
            <p:cNvGrpSpPr/>
            <p:nvPr/>
          </p:nvGrpSpPr>
          <p:grpSpPr>
            <a:xfrm>
              <a:off x="73881" y="73881"/>
              <a:ext cx="1102301" cy="1102301"/>
              <a:chOff x="0" y="0"/>
              <a:chExt cx="1913890" cy="1913890"/>
            </a:xfrm>
          </p:grpSpPr>
          <p:sp>
            <p:nvSpPr>
              <p:cNvPr id="44" name="Freeform 4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9CDF"/>
              </a:solidFill>
            </p:spPr>
            <p:txBody>
              <a:bodyPr/>
              <a:lstStyle/>
              <a:p>
                <a:endParaRPr lang="en-US" sz="600"/>
              </a:p>
            </p:txBody>
          </p:sp>
        </p:grpSp>
      </p:grpSp>
      <p:sp>
        <p:nvSpPr>
          <p:cNvPr id="45" name="TextBox 45"/>
          <p:cNvSpPr txBox="1"/>
          <p:nvPr/>
        </p:nvSpPr>
        <p:spPr>
          <a:xfrm>
            <a:off x="4097103" y="5288972"/>
            <a:ext cx="4208549" cy="182294"/>
          </a:xfrm>
          <a:prstGeom prst="rect">
            <a:avLst/>
          </a:prstGeom>
        </p:spPr>
        <p:txBody>
          <a:bodyPr wrap="square" lIns="0" tIns="0" rIns="0" bIns="0" rtlCol="0" anchor="t">
            <a:spAutoFit/>
          </a:bodyPr>
          <a:lstStyle/>
          <a:p>
            <a:pPr>
              <a:lnSpc>
                <a:spcPts val="1540"/>
              </a:lnSpc>
              <a:spcBef>
                <a:spcPct val="0"/>
              </a:spcBef>
            </a:pPr>
            <a:r>
              <a:rPr lang="en-US" sz="1200">
                <a:solidFill>
                  <a:srgbClr val="043847"/>
                </a:solidFill>
                <a:latin typeface="Montserrat"/>
              </a:rPr>
              <a:t>$2350/</a:t>
            </a:r>
            <a:r>
              <a:rPr lang="en-US" sz="1200" err="1">
                <a:solidFill>
                  <a:srgbClr val="043847"/>
                </a:solidFill>
                <a:latin typeface="Montserrat"/>
              </a:rPr>
              <a:t>mo</a:t>
            </a:r>
            <a:r>
              <a:rPr lang="en-US" sz="1200">
                <a:solidFill>
                  <a:srgbClr val="043847"/>
                </a:solidFill>
                <a:latin typeface="Montserrat"/>
              </a:rPr>
              <a:t> for each dedicated, full-time professional.</a:t>
            </a:r>
          </a:p>
        </p:txBody>
      </p:sp>
      <p:sp>
        <p:nvSpPr>
          <p:cNvPr id="46" name="Freeform 46"/>
          <p:cNvSpPr/>
          <p:nvPr/>
        </p:nvSpPr>
        <p:spPr>
          <a:xfrm>
            <a:off x="3628479" y="5221943"/>
            <a:ext cx="262376" cy="262376"/>
          </a:xfrm>
          <a:custGeom>
            <a:avLst/>
            <a:gdLst/>
            <a:ahLst/>
            <a:cxnLst/>
            <a:rect l="l" t="t" r="r" b="b"/>
            <a:pathLst>
              <a:path w="524753" h="524753">
                <a:moveTo>
                  <a:pt x="0" y="0"/>
                </a:moveTo>
                <a:lnTo>
                  <a:pt x="524753" y="0"/>
                </a:lnTo>
                <a:lnTo>
                  <a:pt x="524753" y="524753"/>
                </a:lnTo>
                <a:lnTo>
                  <a:pt x="0" y="524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600"/>
          </a:p>
        </p:txBody>
      </p:sp>
      <p:sp>
        <p:nvSpPr>
          <p:cNvPr id="50" name="TextBox 8">
            <a:extLst>
              <a:ext uri="{FF2B5EF4-FFF2-40B4-BE49-F238E27FC236}">
                <a16:creationId xmlns:a16="http://schemas.microsoft.com/office/drawing/2014/main" id="{A34A3D77-69C3-CA70-B823-1F4712B258A4}"/>
              </a:ext>
            </a:extLst>
          </p:cNvPr>
          <p:cNvSpPr txBox="1"/>
          <p:nvPr/>
        </p:nvSpPr>
        <p:spPr>
          <a:xfrm>
            <a:off x="188891" y="5891753"/>
            <a:ext cx="3126448" cy="151195"/>
          </a:xfrm>
          <a:prstGeom prst="rect">
            <a:avLst/>
          </a:prstGeom>
        </p:spPr>
        <p:txBody>
          <a:bodyPr wrap="square" lIns="0" tIns="0" rIns="0" bIns="0" rtlCol="0" anchor="t">
            <a:spAutoFit/>
          </a:bodyPr>
          <a:lstStyle/>
          <a:p>
            <a:pPr algn="ctr">
              <a:lnSpc>
                <a:spcPts val="1260"/>
              </a:lnSpc>
            </a:pPr>
            <a:r>
              <a:rPr lang="en-US" sz="800">
                <a:solidFill>
                  <a:srgbClr val="FFFFFF"/>
                </a:solidFill>
                <a:latin typeface="Montserrat"/>
              </a:rPr>
              <a:t>© 2024 WORK BETTER NOW. All Rights Reserved.​</a:t>
            </a:r>
          </a:p>
        </p:txBody>
      </p:sp>
      <p:sp>
        <p:nvSpPr>
          <p:cNvPr id="2" name="Slide Number Placeholder 7">
            <a:extLst>
              <a:ext uri="{FF2B5EF4-FFF2-40B4-BE49-F238E27FC236}">
                <a16:creationId xmlns:a16="http://schemas.microsoft.com/office/drawing/2014/main" id="{471B9333-F879-559B-A903-684F66253D5B}"/>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38</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118104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D4AC281-9549-6F1D-32AD-31A8D6A41F89}"/>
              </a:ext>
            </a:extLst>
          </p:cNvPr>
          <p:cNvSpPr/>
          <p:nvPr/>
        </p:nvSpPr>
        <p:spPr>
          <a:xfrm>
            <a:off x="3670852" y="1904923"/>
            <a:ext cx="4893192" cy="3467799"/>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6" name="Group 15">
            <a:extLst>
              <a:ext uri="{FF2B5EF4-FFF2-40B4-BE49-F238E27FC236}">
                <a16:creationId xmlns:a16="http://schemas.microsoft.com/office/drawing/2014/main" id="{5DCF27B3-B980-7A0C-670C-CF2D30FA7121}"/>
              </a:ext>
            </a:extLst>
          </p:cNvPr>
          <p:cNvGrpSpPr/>
          <p:nvPr/>
        </p:nvGrpSpPr>
        <p:grpSpPr>
          <a:xfrm>
            <a:off x="343653" y="836816"/>
            <a:ext cx="3074504" cy="4418499"/>
            <a:chOff x="1391478" y="1470990"/>
            <a:chExt cx="6062869" cy="7394713"/>
          </a:xfrm>
        </p:grpSpPr>
        <p:sp>
          <p:nvSpPr>
            <p:cNvPr id="4" name="Rectangle 3">
              <a:extLst>
                <a:ext uri="{FF2B5EF4-FFF2-40B4-BE49-F238E27FC236}">
                  <a16:creationId xmlns:a16="http://schemas.microsoft.com/office/drawing/2014/main" id="{649D7EE3-1934-C76B-6E5C-FB89E4A2420F}"/>
                </a:ext>
              </a:extLst>
            </p:cNvPr>
            <p:cNvSpPr/>
            <p:nvPr/>
          </p:nvSpPr>
          <p:spPr>
            <a:xfrm>
              <a:off x="1391478" y="1470990"/>
              <a:ext cx="6062869" cy="73947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3" name="Picture 3" descr="A picture containing light&#10;&#10;Description automatically generated">
              <a:extLst>
                <a:ext uri="{FF2B5EF4-FFF2-40B4-BE49-F238E27FC236}">
                  <a16:creationId xmlns:a16="http://schemas.microsoft.com/office/drawing/2014/main" id="{7F30B1CD-3893-BA55-E19E-A2E6D8561E51}"/>
                </a:ext>
              </a:extLst>
            </p:cNvPr>
            <p:cNvPicPr>
              <a:picLocks noChangeAspect="1"/>
            </p:cNvPicPr>
            <p:nvPr/>
          </p:nvPicPr>
          <p:blipFill>
            <a:blip r:embed="rId3"/>
            <a:stretch>
              <a:fillRect/>
            </a:stretch>
          </p:blipFill>
          <p:spPr>
            <a:xfrm>
              <a:off x="1580323" y="1713090"/>
              <a:ext cx="5685182" cy="6850883"/>
            </a:xfrm>
            <a:prstGeom prst="rect">
              <a:avLst/>
            </a:prstGeom>
          </p:spPr>
        </p:pic>
      </p:grpSp>
      <p:sp>
        <p:nvSpPr>
          <p:cNvPr id="5" name="TextBox 9">
            <a:extLst>
              <a:ext uri="{FF2B5EF4-FFF2-40B4-BE49-F238E27FC236}">
                <a16:creationId xmlns:a16="http://schemas.microsoft.com/office/drawing/2014/main" id="{ECB3381D-3A5C-2A48-7A5E-1DE581CC6237}"/>
              </a:ext>
            </a:extLst>
          </p:cNvPr>
          <p:cNvSpPr txBox="1"/>
          <p:nvPr/>
        </p:nvSpPr>
        <p:spPr>
          <a:xfrm>
            <a:off x="3970359" y="1046557"/>
            <a:ext cx="4705372" cy="63254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550"/>
              </a:lnSpc>
            </a:pPr>
            <a:r>
              <a:rPr lang="en-US" sz="6000" b="1">
                <a:solidFill>
                  <a:schemeClr val="bg1"/>
                </a:solidFill>
                <a:latin typeface="Montserrat"/>
              </a:rPr>
              <a:t>Q&amp;A</a:t>
            </a:r>
          </a:p>
        </p:txBody>
      </p:sp>
      <p:sp>
        <p:nvSpPr>
          <p:cNvPr id="7" name="TextBox 10">
            <a:extLst>
              <a:ext uri="{FF2B5EF4-FFF2-40B4-BE49-F238E27FC236}">
                <a16:creationId xmlns:a16="http://schemas.microsoft.com/office/drawing/2014/main" id="{9E3BB26D-A3B7-3364-3C2F-BA84834A2FE1}"/>
              </a:ext>
            </a:extLst>
          </p:cNvPr>
          <p:cNvSpPr txBox="1"/>
          <p:nvPr/>
        </p:nvSpPr>
        <p:spPr>
          <a:xfrm>
            <a:off x="286808" y="6128784"/>
            <a:ext cx="3431103" cy="155042"/>
          </a:xfrm>
          <a:prstGeom prst="rect">
            <a:avLst/>
          </a:prstGeom>
        </p:spPr>
        <p:txBody>
          <a:bodyPr wrap="square" lIns="0" tIns="0" rIns="0" bIns="0" rtlCol="0" anchor="t">
            <a:spAutoFit/>
          </a:bodyPr>
          <a:lstStyle/>
          <a:p>
            <a:pPr>
              <a:lnSpc>
                <a:spcPts val="1260"/>
              </a:lnSpc>
            </a:pPr>
            <a:r>
              <a:rPr lang="en-US" sz="900">
                <a:solidFill>
                  <a:schemeClr val="bg1"/>
                </a:solidFill>
                <a:latin typeface="Montserrat"/>
              </a:rPr>
              <a:t>© 2024 WORKBETTERNOW. All Rights Reserved.  ​</a:t>
            </a:r>
            <a:endParaRPr lang="en-US" sz="1350">
              <a:solidFill>
                <a:schemeClr val="bg1"/>
              </a:solidFill>
            </a:endParaRPr>
          </a:p>
        </p:txBody>
      </p:sp>
      <p:sp>
        <p:nvSpPr>
          <p:cNvPr id="13" name="TextBox 26">
            <a:extLst>
              <a:ext uri="{FF2B5EF4-FFF2-40B4-BE49-F238E27FC236}">
                <a16:creationId xmlns:a16="http://schemas.microsoft.com/office/drawing/2014/main" id="{F721A5F4-4FBB-4F4F-0E3E-7FB4C66D370E}"/>
              </a:ext>
            </a:extLst>
          </p:cNvPr>
          <p:cNvSpPr txBox="1"/>
          <p:nvPr/>
        </p:nvSpPr>
        <p:spPr>
          <a:xfrm>
            <a:off x="4084846" y="3045317"/>
            <a:ext cx="4251657" cy="1794594"/>
          </a:xfrm>
          <a:prstGeom prst="rect">
            <a:avLst/>
          </a:prstGeom>
        </p:spPr>
        <p:txBody>
          <a:bodyPr wrap="square" lIns="0" tIns="0" rIns="0" bIns="0" rtlCol="0" anchor="t">
            <a:spAutoFit/>
          </a:bodyPr>
          <a:lstStyle/>
          <a:p>
            <a:pPr>
              <a:lnSpc>
                <a:spcPct val="150000"/>
              </a:lnSpc>
              <a:spcBef>
                <a:spcPct val="0"/>
              </a:spcBef>
            </a:pPr>
            <a:r>
              <a:rPr lang="en-US" sz="2000" dirty="0">
                <a:solidFill>
                  <a:srgbClr val="FFFFFF"/>
                </a:solidFill>
                <a:latin typeface="Montserrat"/>
                <a:ea typeface="+mn-lt"/>
                <a:cs typeface="+mn-lt"/>
              </a:rPr>
              <a:t>Mention “EOS CONFERENCE” for </a:t>
            </a:r>
            <a:r>
              <a:rPr lang="en-US" sz="2000" dirty="0">
                <a:solidFill>
                  <a:srgbClr val="88DDFF"/>
                </a:solidFill>
                <a:latin typeface="Montserrat"/>
                <a:ea typeface="+mn-lt"/>
                <a:cs typeface="+mn-lt"/>
              </a:rPr>
              <a:t>$150 off</a:t>
            </a:r>
            <a:r>
              <a:rPr lang="en-US" sz="2000" dirty="0">
                <a:solidFill>
                  <a:srgbClr val="00B0F0"/>
                </a:solidFill>
                <a:latin typeface="Montserrat"/>
                <a:ea typeface="+mn-lt"/>
                <a:cs typeface="+mn-lt"/>
              </a:rPr>
              <a:t> </a:t>
            </a:r>
            <a:r>
              <a:rPr lang="en-US" sz="2000" dirty="0">
                <a:solidFill>
                  <a:srgbClr val="FFFFFF"/>
                </a:solidFill>
                <a:latin typeface="Montserrat"/>
                <a:ea typeface="+mn-lt"/>
                <a:cs typeface="+mn-lt"/>
              </a:rPr>
              <a:t>for the first </a:t>
            </a:r>
            <a:r>
              <a:rPr lang="en-US" sz="2000" dirty="0">
                <a:solidFill>
                  <a:srgbClr val="88DDFF"/>
                </a:solidFill>
                <a:latin typeface="Montserrat"/>
                <a:ea typeface="+mn-lt"/>
                <a:cs typeface="+mn-lt"/>
              </a:rPr>
              <a:t>three</a:t>
            </a:r>
            <a:r>
              <a:rPr lang="en-US" sz="2000" dirty="0">
                <a:solidFill>
                  <a:srgbClr val="00B0F0"/>
                </a:solidFill>
                <a:latin typeface="Montserrat"/>
                <a:ea typeface="+mn-lt"/>
                <a:cs typeface="+mn-lt"/>
              </a:rPr>
              <a:t> </a:t>
            </a:r>
            <a:r>
              <a:rPr lang="en-US" sz="2000" dirty="0">
                <a:solidFill>
                  <a:srgbClr val="FFFFFF"/>
                </a:solidFill>
                <a:latin typeface="Montserrat"/>
                <a:ea typeface="+mn-lt"/>
                <a:cs typeface="+mn-lt"/>
              </a:rPr>
              <a:t>months and start Working Better Now. </a:t>
            </a:r>
            <a:endParaRPr lang="en-US" dirty="0">
              <a:solidFill>
                <a:srgbClr val="000000"/>
              </a:solidFill>
              <a:latin typeface="Montserrat"/>
              <a:ea typeface="+mn-lt"/>
              <a:cs typeface="+mn-lt"/>
            </a:endParaRPr>
          </a:p>
        </p:txBody>
      </p:sp>
      <p:sp>
        <p:nvSpPr>
          <p:cNvPr id="6" name="TextBox 25">
            <a:extLst>
              <a:ext uri="{FF2B5EF4-FFF2-40B4-BE49-F238E27FC236}">
                <a16:creationId xmlns:a16="http://schemas.microsoft.com/office/drawing/2014/main" id="{F9FD4FA9-943D-6FE5-FCB9-0E5168A91A55}"/>
              </a:ext>
            </a:extLst>
          </p:cNvPr>
          <p:cNvSpPr txBox="1"/>
          <p:nvPr/>
        </p:nvSpPr>
        <p:spPr>
          <a:xfrm>
            <a:off x="4152345" y="5576467"/>
            <a:ext cx="4472743" cy="38074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54"/>
              </a:lnSpc>
              <a:spcBef>
                <a:spcPct val="0"/>
              </a:spcBef>
            </a:pPr>
            <a:r>
              <a:rPr lang="en-US" sz="2000" b="1">
                <a:solidFill>
                  <a:schemeClr val="bg1"/>
                </a:solidFill>
                <a:latin typeface="Montserrat"/>
              </a:rPr>
              <a:t>WorkBetterNow.com</a:t>
            </a:r>
          </a:p>
        </p:txBody>
      </p:sp>
      <p:sp>
        <p:nvSpPr>
          <p:cNvPr id="9" name="TextBox 12">
            <a:extLst>
              <a:ext uri="{FF2B5EF4-FFF2-40B4-BE49-F238E27FC236}">
                <a16:creationId xmlns:a16="http://schemas.microsoft.com/office/drawing/2014/main" id="{626D265F-5FCC-A2D7-4EA8-4CA8074AA615}"/>
              </a:ext>
            </a:extLst>
          </p:cNvPr>
          <p:cNvSpPr txBox="1"/>
          <p:nvPr/>
        </p:nvSpPr>
        <p:spPr>
          <a:xfrm>
            <a:off x="4082713" y="2266205"/>
            <a:ext cx="4113898" cy="47038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35"/>
              </a:lnSpc>
              <a:spcBef>
                <a:spcPct val="0"/>
              </a:spcBef>
            </a:pPr>
            <a:r>
              <a:rPr lang="en-US" sz="2400" b="1">
                <a:solidFill>
                  <a:srgbClr val="FFFFFF"/>
                </a:solidFill>
                <a:latin typeface="Montserrat"/>
                <a:cs typeface="Calibri"/>
              </a:rPr>
              <a:t>Special Offer</a:t>
            </a:r>
          </a:p>
        </p:txBody>
      </p:sp>
      <p:sp>
        <p:nvSpPr>
          <p:cNvPr id="2" name="Slide Number Placeholder 7">
            <a:extLst>
              <a:ext uri="{FF2B5EF4-FFF2-40B4-BE49-F238E27FC236}">
                <a16:creationId xmlns:a16="http://schemas.microsoft.com/office/drawing/2014/main" id="{15C54371-C28A-F1E1-3497-F80F0FD69128}"/>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39</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181989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68F37F-94E6-DCD8-94E5-0443A45E5F4A}"/>
              </a:ext>
            </a:extLst>
          </p:cNvPr>
          <p:cNvPicPr>
            <a:picLocks noChangeAspect="1"/>
          </p:cNvPicPr>
          <p:nvPr/>
        </p:nvPicPr>
        <p:blipFill>
          <a:blip r:embed="rId2"/>
          <a:stretch>
            <a:fillRect/>
          </a:stretch>
        </p:blipFill>
        <p:spPr>
          <a:xfrm>
            <a:off x="-6907" y="2158"/>
            <a:ext cx="9144000" cy="2440529"/>
          </a:xfrm>
          <a:prstGeom prst="rect">
            <a:avLst/>
          </a:prstGeom>
        </p:spPr>
      </p:pic>
      <p:sp>
        <p:nvSpPr>
          <p:cNvPr id="9" name="TextBox 9"/>
          <p:cNvSpPr txBox="1"/>
          <p:nvPr/>
        </p:nvSpPr>
        <p:spPr>
          <a:xfrm>
            <a:off x="319096" y="5749401"/>
            <a:ext cx="7280443" cy="107722"/>
          </a:xfrm>
          <a:prstGeom prst="rect">
            <a:avLst/>
          </a:prstGeom>
        </p:spPr>
        <p:txBody>
          <a:bodyPr wrap="square" lIns="0" tIns="0" rIns="0" bIns="0" rtlCol="0" anchor="t">
            <a:spAutoFit/>
          </a:bodyPr>
          <a:lstStyle/>
          <a:p>
            <a:r>
              <a:rPr lang="en-US" sz="700">
                <a:solidFill>
                  <a:srgbClr val="007394"/>
                </a:solidFill>
                <a:latin typeface="Montserrat"/>
              </a:rPr>
              <a:t>Source: </a:t>
            </a:r>
            <a:r>
              <a:rPr lang="en-US" sz="700">
                <a:solidFill>
                  <a:srgbClr val="007394"/>
                </a:solidFill>
                <a:latin typeface="Montserrat"/>
                <a:hlinkClick r:id="rId3"/>
              </a:rPr>
              <a:t>US Chamber of Commerce</a:t>
            </a:r>
            <a:endParaRPr lang="en-US" sz="700">
              <a:solidFill>
                <a:srgbClr val="007394"/>
              </a:solidFill>
              <a:latin typeface="Montserrat"/>
              <a:hlinkClick r:id="rId4">
                <a:extLst>
                  <a:ext uri="{A12FA001-AC4F-418D-AE19-62706E023703}">
                    <ahyp:hlinkClr xmlns:ahyp="http://schemas.microsoft.com/office/drawing/2018/hyperlinkcolor" val="tx"/>
                  </a:ext>
                </a:extLst>
              </a:hlinkClick>
            </a:endParaRPr>
          </a:p>
        </p:txBody>
      </p:sp>
      <p:sp>
        <p:nvSpPr>
          <p:cNvPr id="32" name="TextBox 5">
            <a:extLst>
              <a:ext uri="{FF2B5EF4-FFF2-40B4-BE49-F238E27FC236}">
                <a16:creationId xmlns:a16="http://schemas.microsoft.com/office/drawing/2014/main" id="{EC4FE670-ABA6-FEF2-230E-614F0C05DD7A}"/>
              </a:ext>
            </a:extLst>
          </p:cNvPr>
          <p:cNvSpPr txBox="1"/>
          <p:nvPr/>
        </p:nvSpPr>
        <p:spPr>
          <a:xfrm>
            <a:off x="646546" y="959022"/>
            <a:ext cx="8301902" cy="62324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50" b="1">
                <a:solidFill>
                  <a:srgbClr val="88DDFF"/>
                </a:solidFill>
                <a:latin typeface="Montserrat"/>
              </a:rPr>
              <a:t>Labor </a:t>
            </a:r>
            <a:r>
              <a:rPr lang="en-US" sz="4050" b="1">
                <a:solidFill>
                  <a:schemeClr val="bg1"/>
                </a:solidFill>
                <a:latin typeface="Montserrat"/>
              </a:rPr>
              <a:t>shortage </a:t>
            </a:r>
          </a:p>
        </p:txBody>
      </p:sp>
      <p:grpSp>
        <p:nvGrpSpPr>
          <p:cNvPr id="8" name="Group 7">
            <a:extLst>
              <a:ext uri="{FF2B5EF4-FFF2-40B4-BE49-F238E27FC236}">
                <a16:creationId xmlns:a16="http://schemas.microsoft.com/office/drawing/2014/main" id="{27729640-ABEF-1A78-A276-23D8DD4320E3}"/>
              </a:ext>
            </a:extLst>
          </p:cNvPr>
          <p:cNvGrpSpPr/>
          <p:nvPr/>
        </p:nvGrpSpPr>
        <p:grpSpPr>
          <a:xfrm>
            <a:off x="946975" y="3328630"/>
            <a:ext cx="2830285" cy="1524935"/>
            <a:chOff x="946975" y="3328630"/>
            <a:chExt cx="2830285" cy="1524935"/>
          </a:xfrm>
        </p:grpSpPr>
        <p:sp>
          <p:nvSpPr>
            <p:cNvPr id="33" name="TextBox 32">
              <a:extLst>
                <a:ext uri="{FF2B5EF4-FFF2-40B4-BE49-F238E27FC236}">
                  <a16:creationId xmlns:a16="http://schemas.microsoft.com/office/drawing/2014/main" id="{48ECC3A7-ABEC-B00D-E8CB-6801AE1FDF04}"/>
                </a:ext>
              </a:extLst>
            </p:cNvPr>
            <p:cNvSpPr txBox="1"/>
            <p:nvPr/>
          </p:nvSpPr>
          <p:spPr>
            <a:xfrm>
              <a:off x="1047668" y="3328630"/>
              <a:ext cx="2628900"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6000" b="1" dirty="0">
                  <a:solidFill>
                    <a:srgbClr val="007394"/>
                  </a:solidFill>
                  <a:latin typeface="Montserrat"/>
                  <a:cs typeface="Calibri"/>
                </a:rPr>
                <a:t>9.5 M</a:t>
              </a:r>
              <a:endParaRPr lang="en-US" dirty="0"/>
            </a:p>
          </p:txBody>
        </p:sp>
        <p:sp>
          <p:nvSpPr>
            <p:cNvPr id="35" name="TextBox 34">
              <a:extLst>
                <a:ext uri="{FF2B5EF4-FFF2-40B4-BE49-F238E27FC236}">
                  <a16:creationId xmlns:a16="http://schemas.microsoft.com/office/drawing/2014/main" id="{58FE2FA5-03D0-FBD4-A4EB-3C72021C746A}"/>
                </a:ext>
              </a:extLst>
            </p:cNvPr>
            <p:cNvSpPr txBox="1"/>
            <p:nvPr/>
          </p:nvSpPr>
          <p:spPr>
            <a:xfrm>
              <a:off x="946975" y="4576566"/>
              <a:ext cx="283028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b="1">
                  <a:solidFill>
                    <a:srgbClr val="007394"/>
                  </a:solidFill>
                  <a:latin typeface="Montserrat"/>
                  <a:cs typeface="Calibri"/>
                </a:rPr>
                <a:t>Job openings in the US</a:t>
              </a:r>
            </a:p>
          </p:txBody>
        </p:sp>
      </p:grpSp>
      <p:grpSp>
        <p:nvGrpSpPr>
          <p:cNvPr id="10" name="Group 9">
            <a:extLst>
              <a:ext uri="{FF2B5EF4-FFF2-40B4-BE49-F238E27FC236}">
                <a16:creationId xmlns:a16="http://schemas.microsoft.com/office/drawing/2014/main" id="{7525306A-BB41-15F6-9C02-3125FDEE681A}"/>
              </a:ext>
            </a:extLst>
          </p:cNvPr>
          <p:cNvGrpSpPr/>
          <p:nvPr/>
        </p:nvGrpSpPr>
        <p:grpSpPr>
          <a:xfrm>
            <a:off x="4874550" y="3328629"/>
            <a:ext cx="3837213" cy="1520075"/>
            <a:chOff x="4874550" y="3328629"/>
            <a:chExt cx="3837213" cy="1520075"/>
          </a:xfrm>
        </p:grpSpPr>
        <p:sp>
          <p:nvSpPr>
            <p:cNvPr id="2" name="TextBox 1">
              <a:extLst>
                <a:ext uri="{FF2B5EF4-FFF2-40B4-BE49-F238E27FC236}">
                  <a16:creationId xmlns:a16="http://schemas.microsoft.com/office/drawing/2014/main" id="{EDE4D29D-E4CD-52E5-BDDB-C02E218347DB}"/>
                </a:ext>
              </a:extLst>
            </p:cNvPr>
            <p:cNvSpPr txBox="1"/>
            <p:nvPr/>
          </p:nvSpPr>
          <p:spPr>
            <a:xfrm>
              <a:off x="5478707" y="3328629"/>
              <a:ext cx="2628900"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6000" b="1" dirty="0">
                  <a:solidFill>
                    <a:srgbClr val="007394"/>
                  </a:solidFill>
                  <a:latin typeface="Montserrat"/>
                  <a:cs typeface="Calibri"/>
                </a:rPr>
                <a:t>6.5 M</a:t>
              </a:r>
              <a:endParaRPr lang="en-US" dirty="0"/>
            </a:p>
          </p:txBody>
        </p:sp>
        <p:sp>
          <p:nvSpPr>
            <p:cNvPr id="3" name="TextBox 2">
              <a:extLst>
                <a:ext uri="{FF2B5EF4-FFF2-40B4-BE49-F238E27FC236}">
                  <a16:creationId xmlns:a16="http://schemas.microsoft.com/office/drawing/2014/main" id="{AEF9A039-4402-3316-8DF4-B5D9379A7197}"/>
                </a:ext>
              </a:extLst>
            </p:cNvPr>
            <p:cNvSpPr txBox="1"/>
            <p:nvPr/>
          </p:nvSpPr>
          <p:spPr>
            <a:xfrm>
              <a:off x="4874550" y="4571705"/>
              <a:ext cx="383721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b="1" dirty="0">
                  <a:solidFill>
                    <a:srgbClr val="007394"/>
                  </a:solidFill>
                  <a:latin typeface="Montserrat"/>
                  <a:cs typeface="Calibri"/>
                </a:rPr>
                <a:t>Unemployed workers in the US</a:t>
              </a:r>
              <a:r>
                <a:rPr lang="en-US" sz="1350" dirty="0">
                  <a:solidFill>
                    <a:srgbClr val="007394"/>
                  </a:solidFill>
                  <a:latin typeface="Montserrat"/>
                  <a:cs typeface="Calibri"/>
                </a:rPr>
                <a:t> </a:t>
              </a:r>
            </a:p>
          </p:txBody>
        </p:sp>
      </p:grpSp>
      <p:sp>
        <p:nvSpPr>
          <p:cNvPr id="5" name="TextBox 10">
            <a:extLst>
              <a:ext uri="{FF2B5EF4-FFF2-40B4-BE49-F238E27FC236}">
                <a16:creationId xmlns:a16="http://schemas.microsoft.com/office/drawing/2014/main" id="{46BA7E8E-DBA1-B7E9-BD96-4201BD0CE0A8}"/>
              </a:ext>
            </a:extLst>
          </p:cNvPr>
          <p:cNvSpPr txBox="1"/>
          <p:nvPr/>
        </p:nvSpPr>
        <p:spPr>
          <a:xfrm>
            <a:off x="319123" y="6027408"/>
            <a:ext cx="3431103" cy="153568"/>
          </a:xfrm>
          <a:prstGeom prst="rect">
            <a:avLst/>
          </a:prstGeom>
        </p:spPr>
        <p:txBody>
          <a:bodyPr wrap="square" lIns="0" tIns="0" rIns="0" bIns="0" rtlCol="0" anchor="t">
            <a:spAutoFit/>
          </a:bodyPr>
          <a:lstStyle/>
          <a:p>
            <a:pPr>
              <a:lnSpc>
                <a:spcPts val="1260"/>
              </a:lnSpc>
            </a:pPr>
            <a:r>
              <a:rPr lang="en-US" sz="900">
                <a:solidFill>
                  <a:srgbClr val="043847"/>
                </a:solidFill>
                <a:latin typeface="Montserrat"/>
              </a:rPr>
              <a:t>© 2024 WORKBETTERNOW. All Rights Reserved.  ​</a:t>
            </a:r>
          </a:p>
        </p:txBody>
      </p:sp>
      <p:sp>
        <p:nvSpPr>
          <p:cNvPr id="4" name="TextBox 1">
            <a:extLst>
              <a:ext uri="{FF2B5EF4-FFF2-40B4-BE49-F238E27FC236}">
                <a16:creationId xmlns:a16="http://schemas.microsoft.com/office/drawing/2014/main" id="{415FAF1E-87D1-E088-85DE-4756686999A2}"/>
              </a:ext>
            </a:extLst>
          </p:cNvPr>
          <p:cNvSpPr txBox="1"/>
          <p:nvPr/>
        </p:nvSpPr>
        <p:spPr>
          <a:xfrm>
            <a:off x="10466614" y="8588829"/>
            <a:ext cx="7217228"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a:solidFill>
                  <a:srgbClr val="FFFFFF"/>
                </a:solidFill>
                <a:latin typeface="Montserrat"/>
              </a:rPr>
              <a:t>“Deciding what not to do is as important as deciding what to do.” - Steve Jobs</a:t>
            </a:r>
            <a:r>
              <a:rPr lang="en-US" sz="3200">
                <a:solidFill>
                  <a:srgbClr val="FFFFFF"/>
                </a:solidFill>
                <a:latin typeface="Montserrat"/>
              </a:rPr>
              <a:t> </a:t>
            </a:r>
          </a:p>
        </p:txBody>
      </p:sp>
      <p:sp>
        <p:nvSpPr>
          <p:cNvPr id="14" name="TextBox 10">
            <a:extLst>
              <a:ext uri="{FF2B5EF4-FFF2-40B4-BE49-F238E27FC236}">
                <a16:creationId xmlns:a16="http://schemas.microsoft.com/office/drawing/2014/main" id="{7849F784-3316-75B6-9899-A3B06474C45D}"/>
              </a:ext>
            </a:extLst>
          </p:cNvPr>
          <p:cNvSpPr txBox="1"/>
          <p:nvPr/>
        </p:nvSpPr>
        <p:spPr>
          <a:xfrm>
            <a:off x="5593449" y="6220020"/>
            <a:ext cx="3431103" cy="153568"/>
          </a:xfrm>
          <a:prstGeom prst="rect">
            <a:avLst/>
          </a:prstGeom>
        </p:spPr>
        <p:txBody>
          <a:bodyPr wrap="square" lIns="0" tIns="0" rIns="0" bIns="0" rtlCol="0" anchor="t">
            <a:spAutoFit/>
          </a:bodyPr>
          <a:lstStyle/>
          <a:p>
            <a:pPr algn="r">
              <a:lnSpc>
                <a:spcPts val="1260"/>
              </a:lnSpc>
            </a:pPr>
            <a:endParaRPr lang="en-US" sz="900">
              <a:solidFill>
                <a:srgbClr val="043847"/>
              </a:solidFill>
              <a:latin typeface="Montserrat"/>
              <a:cs typeface="Calibri"/>
            </a:endParaRPr>
          </a:p>
        </p:txBody>
      </p:sp>
      <p:sp>
        <p:nvSpPr>
          <p:cNvPr id="7" name="Slide Number Placeholder 7">
            <a:extLst>
              <a:ext uri="{FF2B5EF4-FFF2-40B4-BE49-F238E27FC236}">
                <a16:creationId xmlns:a16="http://schemas.microsoft.com/office/drawing/2014/main" id="{1EA84DFA-D794-DC57-1B05-6477AA851AA1}"/>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4</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178978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6BE65D-F5A5-FFB8-A2C8-67F75AD84364}"/>
              </a:ext>
            </a:extLst>
          </p:cNvPr>
          <p:cNvPicPr>
            <a:picLocks noChangeAspect="1"/>
          </p:cNvPicPr>
          <p:nvPr/>
        </p:nvPicPr>
        <p:blipFill>
          <a:blip r:embed="rId2"/>
          <a:stretch>
            <a:fillRect/>
          </a:stretch>
        </p:blipFill>
        <p:spPr>
          <a:xfrm>
            <a:off x="-6907" y="2158"/>
            <a:ext cx="9144000" cy="1784427"/>
          </a:xfrm>
          <a:prstGeom prst="rect">
            <a:avLst/>
          </a:prstGeom>
        </p:spPr>
      </p:pic>
      <p:sp>
        <p:nvSpPr>
          <p:cNvPr id="32" name="TextBox 5">
            <a:extLst>
              <a:ext uri="{FF2B5EF4-FFF2-40B4-BE49-F238E27FC236}">
                <a16:creationId xmlns:a16="http://schemas.microsoft.com/office/drawing/2014/main" id="{EC4FE670-ABA6-FEF2-230E-614F0C05DD7A}"/>
              </a:ext>
            </a:extLst>
          </p:cNvPr>
          <p:cNvSpPr txBox="1"/>
          <p:nvPr/>
        </p:nvSpPr>
        <p:spPr>
          <a:xfrm>
            <a:off x="307795" y="634377"/>
            <a:ext cx="8933710" cy="67710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300" b="1">
                <a:solidFill>
                  <a:srgbClr val="88DDFF"/>
                </a:solidFill>
                <a:latin typeface="Montserrat"/>
              </a:rPr>
              <a:t>Increasing </a:t>
            </a:r>
            <a:r>
              <a:rPr lang="en-US" sz="4300" b="1">
                <a:solidFill>
                  <a:schemeClr val="bg1"/>
                </a:solidFill>
                <a:latin typeface="Montserrat"/>
              </a:rPr>
              <a:t>salary expectations</a:t>
            </a:r>
            <a:endParaRPr lang="en-US" sz="4300" b="1">
              <a:solidFill>
                <a:schemeClr val="bg1"/>
              </a:solidFill>
              <a:latin typeface="Montserrat"/>
              <a:cs typeface="Calibri"/>
            </a:endParaRPr>
          </a:p>
        </p:txBody>
      </p:sp>
      <p:sp>
        <p:nvSpPr>
          <p:cNvPr id="33" name="TextBox 32">
            <a:extLst>
              <a:ext uri="{FF2B5EF4-FFF2-40B4-BE49-F238E27FC236}">
                <a16:creationId xmlns:a16="http://schemas.microsoft.com/office/drawing/2014/main" id="{48ECC3A7-ABEC-B00D-E8CB-6801AE1FDF04}"/>
              </a:ext>
            </a:extLst>
          </p:cNvPr>
          <p:cNvSpPr txBox="1"/>
          <p:nvPr/>
        </p:nvSpPr>
        <p:spPr>
          <a:xfrm>
            <a:off x="1190080" y="2700480"/>
            <a:ext cx="2197664"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200" b="1" dirty="0">
                <a:solidFill>
                  <a:srgbClr val="007394"/>
                </a:solidFill>
                <a:latin typeface="Montserrat"/>
                <a:cs typeface="Calibri"/>
              </a:rPr>
              <a:t>55%</a:t>
            </a:r>
          </a:p>
        </p:txBody>
      </p:sp>
      <p:sp>
        <p:nvSpPr>
          <p:cNvPr id="5" name="TextBox 10">
            <a:extLst>
              <a:ext uri="{FF2B5EF4-FFF2-40B4-BE49-F238E27FC236}">
                <a16:creationId xmlns:a16="http://schemas.microsoft.com/office/drawing/2014/main" id="{050D12C1-E9A5-03F7-F733-CEB7D536E931}"/>
              </a:ext>
            </a:extLst>
          </p:cNvPr>
          <p:cNvSpPr txBox="1"/>
          <p:nvPr/>
        </p:nvSpPr>
        <p:spPr>
          <a:xfrm>
            <a:off x="1267065" y="3980097"/>
            <a:ext cx="3608856" cy="106631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0"/>
              </a:spcBef>
            </a:pPr>
            <a:r>
              <a:rPr lang="en-US" sz="1600" dirty="0">
                <a:solidFill>
                  <a:srgbClr val="043847"/>
                </a:solidFill>
                <a:latin typeface="Montserrat"/>
                <a:cs typeface="Calibri"/>
              </a:rPr>
              <a:t>Despite overall salary growth in the United States, more than half of professionals feel underpaid.</a:t>
            </a:r>
          </a:p>
        </p:txBody>
      </p:sp>
      <p:sp>
        <p:nvSpPr>
          <p:cNvPr id="3" name="TextBox 11">
            <a:extLst>
              <a:ext uri="{FF2B5EF4-FFF2-40B4-BE49-F238E27FC236}">
                <a16:creationId xmlns:a16="http://schemas.microsoft.com/office/drawing/2014/main" id="{163F0F8B-9510-F8C5-C0C2-2251A31E5696}"/>
              </a:ext>
            </a:extLst>
          </p:cNvPr>
          <p:cNvSpPr txBox="1"/>
          <p:nvPr/>
        </p:nvSpPr>
        <p:spPr>
          <a:xfrm>
            <a:off x="388782" y="5876141"/>
            <a:ext cx="5389291" cy="17607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00"/>
              </a:lnSpc>
              <a:spcBef>
                <a:spcPct val="0"/>
              </a:spcBef>
            </a:pPr>
            <a:r>
              <a:rPr lang="en-US" sz="700">
                <a:solidFill>
                  <a:srgbClr val="007394"/>
                </a:solidFill>
                <a:latin typeface="Montserrat"/>
              </a:rPr>
              <a:t>Source: </a:t>
            </a:r>
            <a:r>
              <a:rPr lang="en-US" sz="700">
                <a:solidFill>
                  <a:srgbClr val="007394"/>
                </a:solidFill>
                <a:latin typeface="Montserrat"/>
                <a:hlinkClick r:id="rId3"/>
              </a:rPr>
              <a:t>PR Newswire.</a:t>
            </a:r>
            <a:r>
              <a:rPr lang="en-US" sz="700">
                <a:solidFill>
                  <a:srgbClr val="007394"/>
                </a:solidFill>
                <a:latin typeface="Montserrat"/>
              </a:rPr>
              <a:t> (27 Sep, 2022) U.S. Workers Share Salary Expectations and Priorities in Today's Job Market. </a:t>
            </a:r>
          </a:p>
        </p:txBody>
      </p:sp>
      <p:grpSp>
        <p:nvGrpSpPr>
          <p:cNvPr id="6" name="Group 5">
            <a:extLst>
              <a:ext uri="{FF2B5EF4-FFF2-40B4-BE49-F238E27FC236}">
                <a16:creationId xmlns:a16="http://schemas.microsoft.com/office/drawing/2014/main" id="{102DBE1C-30FE-C8A8-C170-E234B6FA035B}"/>
              </a:ext>
            </a:extLst>
          </p:cNvPr>
          <p:cNvGrpSpPr/>
          <p:nvPr/>
        </p:nvGrpSpPr>
        <p:grpSpPr>
          <a:xfrm>
            <a:off x="5582737" y="1908509"/>
            <a:ext cx="3427743" cy="3692674"/>
            <a:chOff x="6076626" y="1894398"/>
            <a:chExt cx="3427743" cy="3692674"/>
          </a:xfrm>
        </p:grpSpPr>
        <p:sp>
          <p:nvSpPr>
            <p:cNvPr id="8" name="Rectangle: Rounded Corners 7">
              <a:extLst>
                <a:ext uri="{FF2B5EF4-FFF2-40B4-BE49-F238E27FC236}">
                  <a16:creationId xmlns:a16="http://schemas.microsoft.com/office/drawing/2014/main" id="{651D2BE6-53D3-E3D0-42B2-D84C2879D237}"/>
                </a:ext>
              </a:extLst>
            </p:cNvPr>
            <p:cNvSpPr/>
            <p:nvPr/>
          </p:nvSpPr>
          <p:spPr>
            <a:xfrm>
              <a:off x="6076626" y="1894398"/>
              <a:ext cx="3427743" cy="3692674"/>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41C0F03B-7DF5-7C21-198A-21A2624BC5FA}"/>
                </a:ext>
              </a:extLst>
            </p:cNvPr>
            <p:cNvSpPr txBox="1"/>
            <p:nvPr/>
          </p:nvSpPr>
          <p:spPr>
            <a:xfrm>
              <a:off x="6483048" y="2197815"/>
              <a:ext cx="2485648" cy="229052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lnSpc>
                  <a:spcPct val="150000"/>
                </a:lnSpc>
              </a:pPr>
              <a:r>
                <a:rPr lang="en-US" sz="1200" dirty="0">
                  <a:solidFill>
                    <a:schemeClr val="bg1"/>
                  </a:solidFill>
                  <a:latin typeface="Montserrat"/>
                  <a:cs typeface="Calibri"/>
                </a:rPr>
                <a:t>"As long as job openings outnumber job seekers, workers will have more leverage to negotiate for what they want. When weighing career options, workers often consider salary first and foremost.”</a:t>
              </a:r>
              <a:endParaRPr lang="en-US" sz="1200" dirty="0">
                <a:solidFill>
                  <a:schemeClr val="bg1"/>
                </a:solidFill>
                <a:latin typeface="Calibri"/>
                <a:ea typeface="Calibri"/>
                <a:cs typeface="Calibri"/>
              </a:endParaRPr>
            </a:p>
          </p:txBody>
        </p:sp>
        <p:pic>
          <p:nvPicPr>
            <p:cNvPr id="4" name="Picture 8" descr="A person in a suit smiling&#10;&#10;Description automatically generated">
              <a:extLst>
                <a:ext uri="{FF2B5EF4-FFF2-40B4-BE49-F238E27FC236}">
                  <a16:creationId xmlns:a16="http://schemas.microsoft.com/office/drawing/2014/main" id="{A669989F-1F1E-B866-938F-23BCABD847F2}"/>
                </a:ext>
              </a:extLst>
            </p:cNvPr>
            <p:cNvPicPr>
              <a:picLocks noChangeAspect="1"/>
            </p:cNvPicPr>
            <p:nvPr/>
          </p:nvPicPr>
          <p:blipFill>
            <a:blip r:embed="rId4"/>
            <a:stretch>
              <a:fillRect/>
            </a:stretch>
          </p:blipFill>
          <p:spPr>
            <a:xfrm>
              <a:off x="6350438" y="4564787"/>
              <a:ext cx="785774" cy="792683"/>
            </a:xfrm>
            <a:prstGeom prst="rect">
              <a:avLst/>
            </a:prstGeom>
          </p:spPr>
        </p:pic>
        <p:sp>
          <p:nvSpPr>
            <p:cNvPr id="9" name="TextBox 5">
              <a:extLst>
                <a:ext uri="{FF2B5EF4-FFF2-40B4-BE49-F238E27FC236}">
                  <a16:creationId xmlns:a16="http://schemas.microsoft.com/office/drawing/2014/main" id="{E097FA4E-F251-1733-739C-F08A675E4852}"/>
                </a:ext>
              </a:extLst>
            </p:cNvPr>
            <p:cNvSpPr txBox="1"/>
            <p:nvPr/>
          </p:nvSpPr>
          <p:spPr>
            <a:xfrm>
              <a:off x="7222587" y="4571889"/>
              <a:ext cx="1720345" cy="97533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600" b="1">
                  <a:solidFill>
                    <a:srgbClr val="88DDFF"/>
                  </a:solidFill>
                  <a:latin typeface="Montserrat"/>
                  <a:cs typeface="Calibri"/>
                </a:rPr>
                <a:t>Paul McDonald </a:t>
              </a:r>
              <a:endParaRPr lang="en-US">
                <a:solidFill>
                  <a:srgbClr val="88DDFF"/>
                </a:solidFill>
              </a:endParaRPr>
            </a:p>
            <a:p>
              <a:pPr algn="r">
                <a:lnSpc>
                  <a:spcPct val="150000"/>
                </a:lnSpc>
              </a:pPr>
              <a:r>
                <a:rPr lang="en-US" sz="1050">
                  <a:solidFill>
                    <a:schemeClr val="bg1"/>
                  </a:solidFill>
                  <a:latin typeface="Montserrat"/>
                  <a:cs typeface="Calibri"/>
                </a:rPr>
                <a:t>Senior Executive Director at Robert Half </a:t>
              </a:r>
            </a:p>
            <a:p>
              <a:endParaRPr lang="en-US" sz="788" b="1">
                <a:solidFill>
                  <a:srgbClr val="FFFFFF"/>
                </a:solidFill>
                <a:latin typeface="Montserrat"/>
                <a:cs typeface="Calibri"/>
              </a:endParaRPr>
            </a:p>
          </p:txBody>
        </p:sp>
      </p:grpSp>
      <p:sp>
        <p:nvSpPr>
          <p:cNvPr id="14" name="TextBox 13">
            <a:extLst>
              <a:ext uri="{FF2B5EF4-FFF2-40B4-BE49-F238E27FC236}">
                <a16:creationId xmlns:a16="http://schemas.microsoft.com/office/drawing/2014/main" id="{66AA4350-D131-FD77-F257-6563E72893B6}"/>
              </a:ext>
            </a:extLst>
          </p:cNvPr>
          <p:cNvSpPr txBox="1"/>
          <p:nvPr/>
        </p:nvSpPr>
        <p:spPr>
          <a:xfrm>
            <a:off x="2986711" y="5343672"/>
            <a:ext cx="3431103" cy="153568"/>
          </a:xfrm>
          <a:prstGeom prst="rect">
            <a:avLst/>
          </a:prstGeom>
        </p:spPr>
        <p:txBody>
          <a:bodyPr wrap="square" lIns="0" tIns="0" rIns="0" bIns="0" rtlCol="0" anchor="t">
            <a:spAutoFit/>
          </a:bodyPr>
          <a:lstStyle/>
          <a:p>
            <a:pPr algn="r">
              <a:lnSpc>
                <a:spcPts val="1260"/>
              </a:lnSpc>
            </a:pPr>
            <a:r>
              <a:rPr lang="en-US" sz="900">
                <a:solidFill>
                  <a:srgbClr val="043847"/>
                </a:solidFill>
                <a:latin typeface="Montserrat"/>
              </a:rPr>
              <a:t>4  ​</a:t>
            </a:r>
            <a:endParaRPr lang="en-US"/>
          </a:p>
        </p:txBody>
      </p:sp>
      <p:sp>
        <p:nvSpPr>
          <p:cNvPr id="15" name="TextBox 10">
            <a:extLst>
              <a:ext uri="{FF2B5EF4-FFF2-40B4-BE49-F238E27FC236}">
                <a16:creationId xmlns:a16="http://schemas.microsoft.com/office/drawing/2014/main" id="{18A89768-A0CF-C74D-4CF1-DE52C6EB59DA}"/>
              </a:ext>
            </a:extLst>
          </p:cNvPr>
          <p:cNvSpPr txBox="1"/>
          <p:nvPr/>
        </p:nvSpPr>
        <p:spPr>
          <a:xfrm>
            <a:off x="-882" y="6310914"/>
            <a:ext cx="4144167" cy="166712"/>
          </a:xfrm>
          <a:prstGeom prst="rect">
            <a:avLst/>
          </a:prstGeom>
        </p:spPr>
        <p:txBody>
          <a:bodyPr wrap="square" lIns="0" tIns="0" rIns="0" bIns="0" rtlCol="0" anchor="t">
            <a:spAutoFit/>
          </a:bodyPr>
          <a:lstStyle/>
          <a:p>
            <a:pPr algn="ctr">
              <a:lnSpc>
                <a:spcPts val="1260"/>
              </a:lnSpc>
            </a:pPr>
            <a:r>
              <a:rPr lang="en-US" sz="1100">
                <a:solidFill>
                  <a:srgbClr val="043847"/>
                </a:solidFill>
                <a:latin typeface="Montserrat"/>
              </a:rPr>
              <a:t>© 2024 WORKBETTERNOW. All Rights Reserved.  ​</a:t>
            </a:r>
          </a:p>
        </p:txBody>
      </p:sp>
      <p:sp>
        <p:nvSpPr>
          <p:cNvPr id="7" name="Slide Number Placeholder 7">
            <a:extLst>
              <a:ext uri="{FF2B5EF4-FFF2-40B4-BE49-F238E27FC236}">
                <a16:creationId xmlns:a16="http://schemas.microsoft.com/office/drawing/2014/main" id="{C7BB58A6-6D27-EAC1-566C-2667F255D9EC}"/>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5</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1928633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35FCDC-F7A8-A2C9-F4E6-37E86082E8AD}"/>
              </a:ext>
            </a:extLst>
          </p:cNvPr>
          <p:cNvPicPr>
            <a:picLocks noChangeAspect="1"/>
          </p:cNvPicPr>
          <p:nvPr/>
        </p:nvPicPr>
        <p:blipFill>
          <a:blip r:embed="rId2"/>
          <a:stretch>
            <a:fillRect/>
          </a:stretch>
        </p:blipFill>
        <p:spPr>
          <a:xfrm>
            <a:off x="-6907" y="2158"/>
            <a:ext cx="9144000" cy="1798239"/>
          </a:xfrm>
          <a:prstGeom prst="rect">
            <a:avLst/>
          </a:prstGeom>
        </p:spPr>
      </p:pic>
      <p:sp>
        <p:nvSpPr>
          <p:cNvPr id="9" name="TextBox 9"/>
          <p:cNvSpPr txBox="1"/>
          <p:nvPr/>
        </p:nvSpPr>
        <p:spPr>
          <a:xfrm>
            <a:off x="366389" y="5886002"/>
            <a:ext cx="7280443" cy="107722"/>
          </a:xfrm>
          <a:prstGeom prst="rect">
            <a:avLst/>
          </a:prstGeom>
        </p:spPr>
        <p:txBody>
          <a:bodyPr wrap="square" lIns="0" tIns="0" rIns="0" bIns="0" rtlCol="0" anchor="t">
            <a:spAutoFit/>
          </a:bodyPr>
          <a:lstStyle/>
          <a:p>
            <a:r>
              <a:rPr lang="en-US" sz="700" dirty="0">
                <a:solidFill>
                  <a:srgbClr val="007394"/>
                </a:solidFill>
                <a:latin typeface="Montserrat"/>
              </a:rPr>
              <a:t>Source: The 2023</a:t>
            </a:r>
            <a:r>
              <a:rPr lang="en-US" sz="700" dirty="0">
                <a:solidFill>
                  <a:srgbClr val="373737"/>
                </a:solidFill>
                <a:latin typeface="Montserrat"/>
              </a:rPr>
              <a:t> </a:t>
            </a:r>
            <a:r>
              <a:rPr lang="en-US" sz="700" dirty="0">
                <a:solidFill>
                  <a:srgbClr val="007394"/>
                </a:solidFill>
                <a:latin typeface="Montserrat"/>
              </a:rPr>
              <a:t>Global Talent Climate report from The Josh Bersin Company, as read in </a:t>
            </a:r>
            <a:r>
              <a:rPr lang="en-US" sz="700" dirty="0">
                <a:solidFill>
                  <a:srgbClr val="007394"/>
                </a:solidFill>
                <a:latin typeface="Montserrat"/>
                <a:hlinkClick r:id="rId3"/>
              </a:rPr>
              <a:t>PR Newswire</a:t>
            </a:r>
          </a:p>
        </p:txBody>
      </p:sp>
      <p:sp>
        <p:nvSpPr>
          <p:cNvPr id="32" name="TextBox 5">
            <a:extLst>
              <a:ext uri="{FF2B5EF4-FFF2-40B4-BE49-F238E27FC236}">
                <a16:creationId xmlns:a16="http://schemas.microsoft.com/office/drawing/2014/main" id="{EC4FE670-ABA6-FEF2-230E-614F0C05DD7A}"/>
              </a:ext>
            </a:extLst>
          </p:cNvPr>
          <p:cNvSpPr txBox="1"/>
          <p:nvPr/>
        </p:nvSpPr>
        <p:spPr>
          <a:xfrm>
            <a:off x="620776" y="551242"/>
            <a:ext cx="8301902" cy="67710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rgbClr val="88DDFF"/>
                </a:solidFill>
                <a:latin typeface="Montserrat"/>
              </a:rPr>
              <a:t>Long</a:t>
            </a:r>
            <a:r>
              <a:rPr lang="en-US" sz="4400" b="1">
                <a:solidFill>
                  <a:schemeClr val="bg1"/>
                </a:solidFill>
                <a:latin typeface="Montserrat"/>
              </a:rPr>
              <a:t> hiring time</a:t>
            </a:r>
          </a:p>
        </p:txBody>
      </p:sp>
      <p:sp>
        <p:nvSpPr>
          <p:cNvPr id="33" name="TextBox 32">
            <a:extLst>
              <a:ext uri="{FF2B5EF4-FFF2-40B4-BE49-F238E27FC236}">
                <a16:creationId xmlns:a16="http://schemas.microsoft.com/office/drawing/2014/main" id="{48ECC3A7-ABEC-B00D-E8CB-6801AE1FDF04}"/>
              </a:ext>
            </a:extLst>
          </p:cNvPr>
          <p:cNvSpPr txBox="1"/>
          <p:nvPr/>
        </p:nvSpPr>
        <p:spPr>
          <a:xfrm>
            <a:off x="1172389" y="2697505"/>
            <a:ext cx="1404257"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200" b="1">
                <a:solidFill>
                  <a:srgbClr val="007394"/>
                </a:solidFill>
                <a:latin typeface="Montserrat"/>
                <a:cs typeface="Calibri"/>
              </a:rPr>
              <a:t>44</a:t>
            </a:r>
          </a:p>
        </p:txBody>
      </p:sp>
      <p:sp>
        <p:nvSpPr>
          <p:cNvPr id="34" name="TextBox 33">
            <a:extLst>
              <a:ext uri="{FF2B5EF4-FFF2-40B4-BE49-F238E27FC236}">
                <a16:creationId xmlns:a16="http://schemas.microsoft.com/office/drawing/2014/main" id="{F6915A1B-ECE3-5E36-67C5-3D6437AE0380}"/>
              </a:ext>
            </a:extLst>
          </p:cNvPr>
          <p:cNvSpPr txBox="1"/>
          <p:nvPr/>
        </p:nvSpPr>
        <p:spPr>
          <a:xfrm>
            <a:off x="1208327" y="3870004"/>
            <a:ext cx="2315897" cy="76892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sz="1600">
                <a:solidFill>
                  <a:srgbClr val="043847"/>
                </a:solidFill>
                <a:latin typeface="Montserrat"/>
                <a:cs typeface="Calibri"/>
              </a:rPr>
              <a:t>Is the average time-to-hire rate in 2023 </a:t>
            </a:r>
          </a:p>
        </p:txBody>
      </p:sp>
      <p:sp>
        <p:nvSpPr>
          <p:cNvPr id="35" name="TextBox 34">
            <a:extLst>
              <a:ext uri="{FF2B5EF4-FFF2-40B4-BE49-F238E27FC236}">
                <a16:creationId xmlns:a16="http://schemas.microsoft.com/office/drawing/2014/main" id="{58FE2FA5-03D0-FBD4-A4EB-3C72021C746A}"/>
              </a:ext>
            </a:extLst>
          </p:cNvPr>
          <p:cNvSpPr txBox="1"/>
          <p:nvPr/>
        </p:nvSpPr>
        <p:spPr>
          <a:xfrm>
            <a:off x="2194611" y="3287302"/>
            <a:ext cx="1406071" cy="3693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950">
                <a:solidFill>
                  <a:srgbClr val="007394"/>
                </a:solidFill>
                <a:latin typeface="Montserrat"/>
                <a:cs typeface="Calibri"/>
              </a:rPr>
              <a:t>days</a:t>
            </a:r>
          </a:p>
        </p:txBody>
      </p:sp>
      <p:sp>
        <p:nvSpPr>
          <p:cNvPr id="4" name="Rectangle: Rounded Corners 3">
            <a:extLst>
              <a:ext uri="{FF2B5EF4-FFF2-40B4-BE49-F238E27FC236}">
                <a16:creationId xmlns:a16="http://schemas.microsoft.com/office/drawing/2014/main" id="{ADC6AA13-E35E-7196-1953-E1D19AED8AF3}"/>
              </a:ext>
            </a:extLst>
          </p:cNvPr>
          <p:cNvSpPr/>
          <p:nvPr/>
        </p:nvSpPr>
        <p:spPr>
          <a:xfrm>
            <a:off x="5362136" y="2148998"/>
            <a:ext cx="3427743" cy="3655563"/>
          </a:xfrm>
          <a:prstGeom prst="roundRect">
            <a:avLst/>
          </a:prstGeom>
          <a:solidFill>
            <a:srgbClr val="0438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3BD605DB-4FD8-3CE6-FF84-379CA805AB92}"/>
              </a:ext>
            </a:extLst>
          </p:cNvPr>
          <p:cNvGrpSpPr/>
          <p:nvPr/>
        </p:nvGrpSpPr>
        <p:grpSpPr>
          <a:xfrm>
            <a:off x="5567775" y="2406019"/>
            <a:ext cx="2968010" cy="3302684"/>
            <a:chOff x="5567775" y="2406019"/>
            <a:chExt cx="2968010" cy="3302684"/>
          </a:xfrm>
        </p:grpSpPr>
        <p:sp>
          <p:nvSpPr>
            <p:cNvPr id="6" name="TextBox 5">
              <a:extLst>
                <a:ext uri="{FF2B5EF4-FFF2-40B4-BE49-F238E27FC236}">
                  <a16:creationId xmlns:a16="http://schemas.microsoft.com/office/drawing/2014/main" id="{73881228-12F0-033E-725D-787869DF3567}"/>
                </a:ext>
              </a:extLst>
            </p:cNvPr>
            <p:cNvSpPr txBox="1"/>
            <p:nvPr/>
          </p:nvSpPr>
          <p:spPr>
            <a:xfrm>
              <a:off x="5571305" y="2406019"/>
              <a:ext cx="2964480" cy="24304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lnSpc>
                  <a:spcPct val="150000"/>
                </a:lnSpc>
              </a:pPr>
              <a:r>
                <a:rPr lang="en-US" sz="1050" dirty="0">
                  <a:solidFill>
                    <a:schemeClr val="bg1"/>
                  </a:solidFill>
                  <a:latin typeface="Montserrat"/>
                  <a:cs typeface="Calibri"/>
                </a:rPr>
                <a:t>"</a:t>
              </a:r>
              <a:r>
                <a:rPr lang="en-US" sz="1150" dirty="0">
                  <a:solidFill>
                    <a:schemeClr val="bg1"/>
                  </a:solidFill>
                  <a:latin typeface="Montserrat"/>
                  <a:cs typeface="Calibri"/>
                </a:rPr>
                <a:t>As our data shows, time to hire has risen consistently for the last four years. Make no mistake, the hiring market is not going to get easier any time soon. HR and Talent leaders will need to continue to innovate and transform their strategies for acquiring, developing and retaining talent."</a:t>
              </a:r>
              <a:endParaRPr lang="en-US" sz="1150" dirty="0">
                <a:solidFill>
                  <a:schemeClr val="bg1"/>
                </a:solidFill>
                <a:ea typeface="Calibri"/>
                <a:cs typeface="Calibri"/>
              </a:endParaRPr>
            </a:p>
          </p:txBody>
        </p:sp>
        <p:pic>
          <p:nvPicPr>
            <p:cNvPr id="2" name="Picture 1" descr="A person in a suit and tie&#10;&#10;Description automatically generated">
              <a:extLst>
                <a:ext uri="{FF2B5EF4-FFF2-40B4-BE49-F238E27FC236}">
                  <a16:creationId xmlns:a16="http://schemas.microsoft.com/office/drawing/2014/main" id="{5C91A33B-65A6-71BA-750C-912CA46206A7}"/>
                </a:ext>
              </a:extLst>
            </p:cNvPr>
            <p:cNvPicPr>
              <a:picLocks noChangeAspect="1"/>
            </p:cNvPicPr>
            <p:nvPr/>
          </p:nvPicPr>
          <p:blipFill rotWithShape="1">
            <a:blip r:embed="rId4"/>
            <a:srcRect l="12162" t="63725" r="55405" b="14920"/>
            <a:stretch/>
          </p:blipFill>
          <p:spPr>
            <a:xfrm>
              <a:off x="5567775" y="4644320"/>
              <a:ext cx="983268" cy="892680"/>
            </a:xfrm>
            <a:prstGeom prst="rect">
              <a:avLst/>
            </a:prstGeom>
          </p:spPr>
        </p:pic>
        <p:sp>
          <p:nvSpPr>
            <p:cNvPr id="13" name="TextBox 5">
              <a:extLst>
                <a:ext uri="{FF2B5EF4-FFF2-40B4-BE49-F238E27FC236}">
                  <a16:creationId xmlns:a16="http://schemas.microsoft.com/office/drawing/2014/main" id="{1EE2624D-2544-98A8-B148-C3CDAFF14917}"/>
                </a:ext>
              </a:extLst>
            </p:cNvPr>
            <p:cNvSpPr txBox="1"/>
            <p:nvPr/>
          </p:nvSpPr>
          <p:spPr>
            <a:xfrm>
              <a:off x="6474941" y="4856482"/>
              <a:ext cx="2007938" cy="85222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1" dirty="0">
                  <a:solidFill>
                    <a:srgbClr val="88DDFF"/>
                  </a:solidFill>
                  <a:latin typeface="Montserrat"/>
                  <a:cs typeface="Calibri"/>
                </a:rPr>
                <a:t>Jim Sykes</a:t>
              </a:r>
              <a:endParaRPr lang="en-US" sz="1600" dirty="0">
                <a:solidFill>
                  <a:srgbClr val="88DDFF"/>
                </a:solidFill>
                <a:latin typeface="Calibri"/>
                <a:ea typeface="Calibri"/>
                <a:cs typeface="Calibri"/>
              </a:endParaRPr>
            </a:p>
            <a:p>
              <a:pPr algn="r"/>
              <a:endParaRPr lang="en-US" sz="1050" b="1" dirty="0">
                <a:solidFill>
                  <a:schemeClr val="bg1"/>
                </a:solidFill>
                <a:latin typeface="Montserrat"/>
                <a:cs typeface="Calibri"/>
              </a:endParaRPr>
            </a:p>
            <a:p>
              <a:pPr algn="r"/>
              <a:r>
                <a:rPr lang="en-US" sz="1050" dirty="0">
                  <a:solidFill>
                    <a:schemeClr val="bg1"/>
                  </a:solidFill>
                  <a:latin typeface="Montserrat"/>
                  <a:cs typeface="Calibri"/>
                </a:rPr>
                <a:t>Global Managing Director of Client Operations at </a:t>
              </a:r>
              <a:r>
                <a:rPr lang="en-US" sz="1050" dirty="0">
                  <a:solidFill>
                    <a:srgbClr val="FFFFFF"/>
                  </a:solidFill>
                  <a:latin typeface="Montserrat"/>
                  <a:cs typeface="Calibri"/>
                  <a:hlinkClick r:id="rId5">
                    <a:extLst>
                      <a:ext uri="{A12FA001-AC4F-418D-AE19-62706E023703}">
                        <ahyp:hlinkClr xmlns:ahyp="http://schemas.microsoft.com/office/drawing/2018/hyperlinkcolor" val="tx"/>
                      </a:ext>
                    </a:extLst>
                  </a:hlinkClick>
                </a:rPr>
                <a:t>AMS</a:t>
              </a:r>
              <a:endParaRPr lang="en-US" sz="1350" dirty="0">
                <a:ea typeface="Calibri"/>
                <a:cs typeface="Calibri"/>
              </a:endParaRPr>
            </a:p>
            <a:p>
              <a:endParaRPr lang="en-US" sz="788" b="1" dirty="0">
                <a:solidFill>
                  <a:srgbClr val="FFFFFF"/>
                </a:solidFill>
                <a:latin typeface="Montserrat"/>
                <a:cs typeface="Calibri"/>
              </a:endParaRPr>
            </a:p>
          </p:txBody>
        </p:sp>
      </p:grpSp>
      <p:sp>
        <p:nvSpPr>
          <p:cNvPr id="12" name="TextBox 10">
            <a:extLst>
              <a:ext uri="{FF2B5EF4-FFF2-40B4-BE49-F238E27FC236}">
                <a16:creationId xmlns:a16="http://schemas.microsoft.com/office/drawing/2014/main" id="{8B5233B7-04D7-D7FA-7F08-57A1FCF91A25}"/>
              </a:ext>
            </a:extLst>
          </p:cNvPr>
          <p:cNvSpPr txBox="1"/>
          <p:nvPr/>
        </p:nvSpPr>
        <p:spPr>
          <a:xfrm>
            <a:off x="-882" y="6310914"/>
            <a:ext cx="4144167" cy="166712"/>
          </a:xfrm>
          <a:prstGeom prst="rect">
            <a:avLst/>
          </a:prstGeom>
        </p:spPr>
        <p:txBody>
          <a:bodyPr wrap="square" lIns="0" tIns="0" rIns="0" bIns="0" rtlCol="0" anchor="t">
            <a:spAutoFit/>
          </a:bodyPr>
          <a:lstStyle/>
          <a:p>
            <a:pPr algn="ctr">
              <a:lnSpc>
                <a:spcPts val="1260"/>
              </a:lnSpc>
            </a:pPr>
            <a:r>
              <a:rPr lang="en-US" sz="1100">
                <a:solidFill>
                  <a:srgbClr val="043847"/>
                </a:solidFill>
                <a:latin typeface="Montserrat"/>
              </a:rPr>
              <a:t>© 2024 WORKBETTERNOW. All Rights Reserved.  ​</a:t>
            </a:r>
          </a:p>
        </p:txBody>
      </p:sp>
      <p:sp>
        <p:nvSpPr>
          <p:cNvPr id="5" name="Slide Number Placeholder 7">
            <a:extLst>
              <a:ext uri="{FF2B5EF4-FFF2-40B4-BE49-F238E27FC236}">
                <a16:creationId xmlns:a16="http://schemas.microsoft.com/office/drawing/2014/main" id="{F19507D8-B55C-C91B-3E3F-CD4A43AF0DEB}"/>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6</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3313900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6D3C58-5A68-8813-01A1-F4F6DE899BE8}"/>
              </a:ext>
            </a:extLst>
          </p:cNvPr>
          <p:cNvPicPr>
            <a:picLocks noChangeAspect="1"/>
          </p:cNvPicPr>
          <p:nvPr/>
        </p:nvPicPr>
        <p:blipFill>
          <a:blip r:embed="rId2"/>
          <a:stretch>
            <a:fillRect/>
          </a:stretch>
        </p:blipFill>
        <p:spPr>
          <a:xfrm>
            <a:off x="-6907" y="2158"/>
            <a:ext cx="9144000" cy="1694644"/>
          </a:xfrm>
          <a:prstGeom prst="rect">
            <a:avLst/>
          </a:prstGeom>
        </p:spPr>
      </p:pic>
      <p:sp>
        <p:nvSpPr>
          <p:cNvPr id="9" name="TextBox 9"/>
          <p:cNvSpPr txBox="1"/>
          <p:nvPr/>
        </p:nvSpPr>
        <p:spPr>
          <a:xfrm>
            <a:off x="439469" y="5839597"/>
            <a:ext cx="7280443" cy="121252"/>
          </a:xfrm>
          <a:prstGeom prst="rect">
            <a:avLst/>
          </a:prstGeom>
        </p:spPr>
        <p:txBody>
          <a:bodyPr wrap="square" lIns="0" tIns="0" rIns="0" bIns="0" rtlCol="0" anchor="t">
            <a:spAutoFit/>
          </a:bodyPr>
          <a:lstStyle/>
          <a:p>
            <a:r>
              <a:rPr lang="en-US" sz="788">
                <a:solidFill>
                  <a:srgbClr val="007394"/>
                </a:solidFill>
                <a:latin typeface="Montserrat"/>
              </a:rPr>
              <a:t>Source: </a:t>
            </a:r>
            <a:r>
              <a:rPr lang="en-US" sz="788">
                <a:solidFill>
                  <a:srgbClr val="007394"/>
                </a:solidFill>
                <a:latin typeface="Montserrat"/>
                <a:hlinkClick r:id="rId3"/>
              </a:rPr>
              <a:t>Forbes</a:t>
            </a:r>
            <a:r>
              <a:rPr lang="en-US" sz="788">
                <a:solidFill>
                  <a:srgbClr val="007394"/>
                </a:solidFill>
                <a:latin typeface="Montserrat"/>
              </a:rPr>
              <a:t> &amp; </a:t>
            </a:r>
            <a:r>
              <a:rPr lang="en-US" sz="788">
                <a:solidFill>
                  <a:srgbClr val="007394"/>
                </a:solidFill>
                <a:latin typeface="Montserrat"/>
                <a:hlinkClick r:id="rId4"/>
              </a:rPr>
              <a:t>Zippia</a:t>
            </a:r>
            <a:endParaRPr lang="en-US" sz="788">
              <a:solidFill>
                <a:srgbClr val="007394"/>
              </a:solidFill>
              <a:latin typeface="Montserrat"/>
              <a:ea typeface="+mn-lt"/>
              <a:cs typeface="+mn-lt"/>
            </a:endParaRPr>
          </a:p>
        </p:txBody>
      </p:sp>
      <p:sp>
        <p:nvSpPr>
          <p:cNvPr id="32" name="TextBox 5">
            <a:extLst>
              <a:ext uri="{FF2B5EF4-FFF2-40B4-BE49-F238E27FC236}">
                <a16:creationId xmlns:a16="http://schemas.microsoft.com/office/drawing/2014/main" id="{EC4FE670-ABA6-FEF2-230E-614F0C05DD7A}"/>
              </a:ext>
            </a:extLst>
          </p:cNvPr>
          <p:cNvSpPr txBox="1"/>
          <p:nvPr/>
        </p:nvSpPr>
        <p:spPr>
          <a:xfrm>
            <a:off x="421051" y="464906"/>
            <a:ext cx="8301902" cy="761747"/>
          </a:xfrm>
          <a:prstGeom prst="rect">
            <a:avLst/>
          </a:prstGeom>
        </p:spPr>
        <p:txBody>
          <a:bodyPr wrap="square" lIns="0" tIns="0" rIns="0" bIns="0" rtlCol="0" anchor="t">
            <a:spAutoFit/>
          </a:bodyPr>
          <a:lstStyle>
            <a:defPPr>
              <a:defRPr lang="en-US"/>
            </a:defPPr>
            <a:lvl1pPr>
              <a:defRPr sz="4400" b="1">
                <a:solidFill>
                  <a:srgbClr val="88DDFF"/>
                </a:solidFill>
                <a:latin typeface="Montserra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Diminished </a:t>
            </a:r>
            <a:r>
              <a:rPr lang="en-US">
                <a:solidFill>
                  <a:schemeClr val="bg1"/>
                </a:solidFill>
              </a:rPr>
              <a:t>productivity</a:t>
            </a:r>
          </a:p>
        </p:txBody>
      </p:sp>
      <p:grpSp>
        <p:nvGrpSpPr>
          <p:cNvPr id="6" name="Group 5">
            <a:extLst>
              <a:ext uri="{FF2B5EF4-FFF2-40B4-BE49-F238E27FC236}">
                <a16:creationId xmlns:a16="http://schemas.microsoft.com/office/drawing/2014/main" id="{E61CB703-58D1-1B29-283B-4296F9B36DCF}"/>
              </a:ext>
            </a:extLst>
          </p:cNvPr>
          <p:cNvGrpSpPr/>
          <p:nvPr/>
        </p:nvGrpSpPr>
        <p:grpSpPr>
          <a:xfrm>
            <a:off x="437680" y="2205741"/>
            <a:ext cx="3924855" cy="3037132"/>
            <a:chOff x="437680" y="2205741"/>
            <a:chExt cx="3924855" cy="3037132"/>
          </a:xfrm>
        </p:grpSpPr>
        <p:sp>
          <p:nvSpPr>
            <p:cNvPr id="33" name="TextBox 32">
              <a:extLst>
                <a:ext uri="{FF2B5EF4-FFF2-40B4-BE49-F238E27FC236}">
                  <a16:creationId xmlns:a16="http://schemas.microsoft.com/office/drawing/2014/main" id="{48ECC3A7-ABEC-B00D-E8CB-6801AE1FDF04}"/>
                </a:ext>
              </a:extLst>
            </p:cNvPr>
            <p:cNvSpPr txBox="1"/>
            <p:nvPr/>
          </p:nvSpPr>
          <p:spPr>
            <a:xfrm>
              <a:off x="874364" y="2205741"/>
              <a:ext cx="2393674"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6000" b="1" dirty="0">
                  <a:solidFill>
                    <a:srgbClr val="007394"/>
                  </a:solidFill>
                  <a:latin typeface="Montserrat"/>
                  <a:cs typeface="Calibri"/>
                </a:rPr>
                <a:t>2.7%</a:t>
              </a:r>
            </a:p>
          </p:txBody>
        </p:sp>
        <p:sp>
          <p:nvSpPr>
            <p:cNvPr id="34" name="TextBox 33">
              <a:extLst>
                <a:ext uri="{FF2B5EF4-FFF2-40B4-BE49-F238E27FC236}">
                  <a16:creationId xmlns:a16="http://schemas.microsoft.com/office/drawing/2014/main" id="{F6915A1B-ECE3-5E36-67C5-3D6437AE0380}"/>
                </a:ext>
              </a:extLst>
            </p:cNvPr>
            <p:cNvSpPr txBox="1"/>
            <p:nvPr/>
          </p:nvSpPr>
          <p:spPr>
            <a:xfrm>
              <a:off x="437680" y="3819855"/>
              <a:ext cx="3924855" cy="142301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sz="1200" dirty="0">
                  <a:solidFill>
                    <a:srgbClr val="043847"/>
                  </a:solidFill>
                  <a:latin typeface="Montserrat"/>
                  <a:ea typeface="+mn-lt"/>
                  <a:cs typeface="+mn-lt"/>
                </a:rPr>
                <a:t>According to a report by Forbes, labor productivity in the United States </a:t>
              </a:r>
              <a:r>
                <a:rPr lang="en-US" sz="1200" b="1" i="1" u="sng" dirty="0">
                  <a:solidFill>
                    <a:srgbClr val="043847"/>
                  </a:solidFill>
                  <a:latin typeface="Montserrat"/>
                  <a:ea typeface="+mn-lt"/>
                  <a:cs typeface="+mn-lt"/>
                </a:rPr>
                <a:t>decreased </a:t>
              </a:r>
              <a:r>
                <a:rPr lang="en-US" sz="1200" dirty="0">
                  <a:solidFill>
                    <a:srgbClr val="043847"/>
                  </a:solidFill>
                  <a:latin typeface="Montserrat"/>
                  <a:ea typeface="+mn-lt"/>
                  <a:cs typeface="+mn-lt"/>
                </a:rPr>
                <a:t>by 2.7% in the first quarter of 2023 for the nonfarm business sector, which was the sharpest decline in 75 years.</a:t>
              </a:r>
              <a:endParaRPr lang="en-US" sz="1200" dirty="0">
                <a:solidFill>
                  <a:srgbClr val="043847"/>
                </a:solidFill>
                <a:latin typeface="Montserrat"/>
                <a:cs typeface="Calibri"/>
              </a:endParaRPr>
            </a:p>
          </p:txBody>
        </p:sp>
        <p:sp>
          <p:nvSpPr>
            <p:cNvPr id="19" name="TextBox 18">
              <a:extLst>
                <a:ext uri="{FF2B5EF4-FFF2-40B4-BE49-F238E27FC236}">
                  <a16:creationId xmlns:a16="http://schemas.microsoft.com/office/drawing/2014/main" id="{23C4E2A3-9411-F9E9-2006-ECFBFA9FE124}"/>
                </a:ext>
              </a:extLst>
            </p:cNvPr>
            <p:cNvSpPr txBox="1"/>
            <p:nvPr/>
          </p:nvSpPr>
          <p:spPr>
            <a:xfrm>
              <a:off x="437680" y="3292918"/>
              <a:ext cx="3924855"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7394"/>
                  </a:solidFill>
                  <a:latin typeface="Montserrat"/>
                  <a:cs typeface="Calibri"/>
                </a:rPr>
                <a:t>Decrease in labor productivity, its lowest since 2005</a:t>
              </a:r>
            </a:p>
          </p:txBody>
        </p:sp>
      </p:grpSp>
      <p:grpSp>
        <p:nvGrpSpPr>
          <p:cNvPr id="2" name="Group 1">
            <a:extLst>
              <a:ext uri="{FF2B5EF4-FFF2-40B4-BE49-F238E27FC236}">
                <a16:creationId xmlns:a16="http://schemas.microsoft.com/office/drawing/2014/main" id="{E66879F2-2DDC-FEEE-4967-2DE16C01D6A2}"/>
              </a:ext>
            </a:extLst>
          </p:cNvPr>
          <p:cNvGrpSpPr/>
          <p:nvPr/>
        </p:nvGrpSpPr>
        <p:grpSpPr>
          <a:xfrm>
            <a:off x="5031452" y="2205741"/>
            <a:ext cx="3647309" cy="2984284"/>
            <a:chOff x="5031452" y="2205741"/>
            <a:chExt cx="3647309" cy="2984284"/>
          </a:xfrm>
        </p:grpSpPr>
        <p:sp>
          <p:nvSpPr>
            <p:cNvPr id="8" name="TextBox 7">
              <a:extLst>
                <a:ext uri="{FF2B5EF4-FFF2-40B4-BE49-F238E27FC236}">
                  <a16:creationId xmlns:a16="http://schemas.microsoft.com/office/drawing/2014/main" id="{12745ED4-3CE9-1363-5EDA-6B94686640AA}"/>
                </a:ext>
              </a:extLst>
            </p:cNvPr>
            <p:cNvSpPr txBox="1"/>
            <p:nvPr/>
          </p:nvSpPr>
          <p:spPr>
            <a:xfrm>
              <a:off x="5852384" y="2205741"/>
              <a:ext cx="2005445"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6000" b="1" dirty="0">
                  <a:solidFill>
                    <a:srgbClr val="007394"/>
                  </a:solidFill>
                  <a:latin typeface="Montserrat"/>
                  <a:cs typeface="Calibri"/>
                </a:rPr>
                <a:t>68%</a:t>
              </a:r>
            </a:p>
          </p:txBody>
        </p:sp>
        <p:sp>
          <p:nvSpPr>
            <p:cNvPr id="16" name="TextBox 15">
              <a:extLst>
                <a:ext uri="{FF2B5EF4-FFF2-40B4-BE49-F238E27FC236}">
                  <a16:creationId xmlns:a16="http://schemas.microsoft.com/office/drawing/2014/main" id="{646FB370-3FFF-1A7B-9056-04644F105442}"/>
                </a:ext>
              </a:extLst>
            </p:cNvPr>
            <p:cNvSpPr txBox="1"/>
            <p:nvPr/>
          </p:nvSpPr>
          <p:spPr>
            <a:xfrm>
              <a:off x="5031452" y="3262346"/>
              <a:ext cx="3647307"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7394"/>
                  </a:solidFill>
                  <a:latin typeface="Montserrat"/>
                  <a:cs typeface="Calibri"/>
                </a:rPr>
                <a:t>Of the US workforce is not engaged at work.</a:t>
              </a:r>
            </a:p>
          </p:txBody>
        </p:sp>
        <p:sp>
          <p:nvSpPr>
            <p:cNvPr id="20" name="TextBox 19">
              <a:extLst>
                <a:ext uri="{FF2B5EF4-FFF2-40B4-BE49-F238E27FC236}">
                  <a16:creationId xmlns:a16="http://schemas.microsoft.com/office/drawing/2014/main" id="{68E11BCB-17A8-B08C-96ED-814C5DB02064}"/>
                </a:ext>
              </a:extLst>
            </p:cNvPr>
            <p:cNvSpPr txBox="1"/>
            <p:nvPr/>
          </p:nvSpPr>
          <p:spPr>
            <a:xfrm>
              <a:off x="5031454" y="3764955"/>
              <a:ext cx="3647307" cy="142507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sz="1200" dirty="0">
                  <a:solidFill>
                    <a:srgbClr val="043847"/>
                  </a:solidFill>
                  <a:latin typeface="Montserrat"/>
                  <a:ea typeface="+mn-lt"/>
                  <a:cs typeface="+mn-lt"/>
                </a:rPr>
                <a:t>When broken down, a disengaged employee costs a company, on average, 34% of their annual salary every year. That means a company loses $3,400 for every $10,000 a disengaged employee earns.</a:t>
              </a:r>
              <a:endParaRPr lang="en-US" dirty="0"/>
            </a:p>
          </p:txBody>
        </p:sp>
      </p:grpSp>
      <p:sp>
        <p:nvSpPr>
          <p:cNvPr id="5" name="TextBox 10">
            <a:extLst>
              <a:ext uri="{FF2B5EF4-FFF2-40B4-BE49-F238E27FC236}">
                <a16:creationId xmlns:a16="http://schemas.microsoft.com/office/drawing/2014/main" id="{00E1E0B4-A879-D3E3-5CDA-3CA9ABA4C306}"/>
              </a:ext>
            </a:extLst>
          </p:cNvPr>
          <p:cNvSpPr txBox="1"/>
          <p:nvPr/>
        </p:nvSpPr>
        <p:spPr>
          <a:xfrm>
            <a:off x="-882" y="6310914"/>
            <a:ext cx="4144167" cy="166712"/>
          </a:xfrm>
          <a:prstGeom prst="rect">
            <a:avLst/>
          </a:prstGeom>
        </p:spPr>
        <p:txBody>
          <a:bodyPr wrap="square" lIns="0" tIns="0" rIns="0" bIns="0" rtlCol="0" anchor="t">
            <a:spAutoFit/>
          </a:bodyPr>
          <a:lstStyle/>
          <a:p>
            <a:pPr algn="ctr">
              <a:lnSpc>
                <a:spcPts val="1260"/>
              </a:lnSpc>
            </a:pPr>
            <a:r>
              <a:rPr lang="en-US" sz="1100">
                <a:solidFill>
                  <a:srgbClr val="043847"/>
                </a:solidFill>
                <a:latin typeface="Montserrat"/>
              </a:rPr>
              <a:t>© 2024 WORKBETTERNOW. All Rights Reserved.  ​</a:t>
            </a:r>
          </a:p>
        </p:txBody>
      </p:sp>
      <p:sp>
        <p:nvSpPr>
          <p:cNvPr id="3" name="Slide Number Placeholder 7">
            <a:extLst>
              <a:ext uri="{FF2B5EF4-FFF2-40B4-BE49-F238E27FC236}">
                <a16:creationId xmlns:a16="http://schemas.microsoft.com/office/drawing/2014/main" id="{E5BF2F6A-85E6-F82E-DF7A-8F649E67C055}"/>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7</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300790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7AF4A4-14A0-9F37-16E3-E54AEDA96268}"/>
              </a:ext>
            </a:extLst>
          </p:cNvPr>
          <p:cNvPicPr>
            <a:picLocks noChangeAspect="1"/>
          </p:cNvPicPr>
          <p:nvPr/>
        </p:nvPicPr>
        <p:blipFill>
          <a:blip r:embed="rId2"/>
          <a:stretch>
            <a:fillRect/>
          </a:stretch>
        </p:blipFill>
        <p:spPr>
          <a:xfrm>
            <a:off x="-6907" y="2158"/>
            <a:ext cx="9144000" cy="1694644"/>
          </a:xfrm>
          <a:prstGeom prst="rect">
            <a:avLst/>
          </a:prstGeom>
        </p:spPr>
      </p:pic>
      <p:sp>
        <p:nvSpPr>
          <p:cNvPr id="32" name="TextBox 5">
            <a:extLst>
              <a:ext uri="{FF2B5EF4-FFF2-40B4-BE49-F238E27FC236}">
                <a16:creationId xmlns:a16="http://schemas.microsoft.com/office/drawing/2014/main" id="{EC4FE670-ABA6-FEF2-230E-614F0C05DD7A}"/>
              </a:ext>
            </a:extLst>
          </p:cNvPr>
          <p:cNvSpPr txBox="1"/>
          <p:nvPr/>
        </p:nvSpPr>
        <p:spPr>
          <a:xfrm>
            <a:off x="320409" y="464906"/>
            <a:ext cx="8661335" cy="677108"/>
          </a:xfrm>
          <a:prstGeom prst="rect">
            <a:avLst/>
          </a:prstGeom>
        </p:spPr>
        <p:txBody>
          <a:bodyPr wrap="square" lIns="0" tIns="0" rIns="0" bIns="0" rtlCol="0" anchor="t">
            <a:spAutoFit/>
          </a:bodyPr>
          <a:lstStyle>
            <a:defPPr>
              <a:defRPr lang="en-US"/>
            </a:defPPr>
            <a:lvl1pPr>
              <a:defRPr sz="4400" b="1">
                <a:solidFill>
                  <a:srgbClr val="88DDFF"/>
                </a:solidFill>
                <a:latin typeface="Montserra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A generational </a:t>
            </a:r>
            <a:r>
              <a:rPr lang="en-US"/>
              <a:t>phenomenon</a:t>
            </a:r>
          </a:p>
        </p:txBody>
      </p:sp>
      <p:grpSp>
        <p:nvGrpSpPr>
          <p:cNvPr id="7" name="Group 6">
            <a:extLst>
              <a:ext uri="{FF2B5EF4-FFF2-40B4-BE49-F238E27FC236}">
                <a16:creationId xmlns:a16="http://schemas.microsoft.com/office/drawing/2014/main" id="{DFC2DD32-9A0A-C9E7-D4CA-101AECF19ED5}"/>
              </a:ext>
            </a:extLst>
          </p:cNvPr>
          <p:cNvGrpSpPr/>
          <p:nvPr/>
        </p:nvGrpSpPr>
        <p:grpSpPr>
          <a:xfrm>
            <a:off x="607562" y="2164947"/>
            <a:ext cx="4241155" cy="2635664"/>
            <a:chOff x="607562" y="2164947"/>
            <a:chExt cx="4241155" cy="2635664"/>
          </a:xfrm>
        </p:grpSpPr>
        <p:sp>
          <p:nvSpPr>
            <p:cNvPr id="33" name="TextBox 32">
              <a:extLst>
                <a:ext uri="{FF2B5EF4-FFF2-40B4-BE49-F238E27FC236}">
                  <a16:creationId xmlns:a16="http://schemas.microsoft.com/office/drawing/2014/main" id="{48ECC3A7-ABEC-B00D-E8CB-6801AE1FDF04}"/>
                </a:ext>
              </a:extLst>
            </p:cNvPr>
            <p:cNvSpPr txBox="1"/>
            <p:nvPr/>
          </p:nvSpPr>
          <p:spPr>
            <a:xfrm>
              <a:off x="1531302" y="2164947"/>
              <a:ext cx="2393674"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6000" b="1" dirty="0">
                  <a:solidFill>
                    <a:srgbClr val="007394"/>
                  </a:solidFill>
                  <a:latin typeface="Montserrat"/>
                  <a:cs typeface="Calibri"/>
                </a:rPr>
                <a:t>18M</a:t>
              </a:r>
            </a:p>
          </p:txBody>
        </p:sp>
        <p:sp>
          <p:nvSpPr>
            <p:cNvPr id="34" name="TextBox 33">
              <a:extLst>
                <a:ext uri="{FF2B5EF4-FFF2-40B4-BE49-F238E27FC236}">
                  <a16:creationId xmlns:a16="http://schemas.microsoft.com/office/drawing/2014/main" id="{F6915A1B-ECE3-5E36-67C5-3D6437AE0380}"/>
                </a:ext>
              </a:extLst>
            </p:cNvPr>
            <p:cNvSpPr txBox="1"/>
            <p:nvPr/>
          </p:nvSpPr>
          <p:spPr>
            <a:xfrm>
              <a:off x="607562" y="3375541"/>
              <a:ext cx="4241155" cy="142507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sz="1200" dirty="0">
                  <a:solidFill>
                    <a:srgbClr val="043847"/>
                  </a:solidFill>
                  <a:latin typeface="Montserrat"/>
                  <a:ea typeface="+mn-lt"/>
                  <a:cs typeface="+mn-lt"/>
                </a:rPr>
                <a:t>Made the </a:t>
              </a:r>
              <a:r>
                <a:rPr lang="en-US" sz="1200" dirty="0">
                  <a:solidFill>
                    <a:srgbClr val="043847"/>
                  </a:solidFill>
                  <a:latin typeface="Montserrat"/>
                  <a:ea typeface="+mn-lt"/>
                  <a:cs typeface="+mn-lt"/>
                  <a:hlinkClick r:id="rId3"/>
                </a:rPr>
                <a:t>"lazy girl job"</a:t>
              </a:r>
              <a:r>
                <a:rPr lang="en-US" sz="1200" dirty="0">
                  <a:solidFill>
                    <a:srgbClr val="043847"/>
                  </a:solidFill>
                  <a:latin typeface="Montserrat"/>
                  <a:ea typeface="+mn-lt"/>
                  <a:cs typeface="+mn-lt"/>
                </a:rPr>
                <a:t> a trending topic. The anti-work, anti-ambition sentiment has been growing among Gen Z for quite some time now (reminiscent of quiet quitting). This emerging attitude is well-supported by statistics.</a:t>
              </a:r>
              <a:endParaRPr lang="en-US" dirty="0"/>
            </a:p>
          </p:txBody>
        </p:sp>
        <p:sp>
          <p:nvSpPr>
            <p:cNvPr id="19" name="TextBox 18">
              <a:extLst>
                <a:ext uri="{FF2B5EF4-FFF2-40B4-BE49-F238E27FC236}">
                  <a16:creationId xmlns:a16="http://schemas.microsoft.com/office/drawing/2014/main" id="{23C4E2A3-9411-F9E9-2006-ECFBFA9FE124}"/>
                </a:ext>
              </a:extLst>
            </p:cNvPr>
            <p:cNvSpPr txBox="1"/>
            <p:nvPr/>
          </p:nvSpPr>
          <p:spPr>
            <a:xfrm>
              <a:off x="2111147" y="3017979"/>
              <a:ext cx="1233984"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7394"/>
                  </a:solidFill>
                  <a:latin typeface="Montserrat"/>
                  <a:ea typeface="+mn-lt"/>
                  <a:cs typeface="+mn-lt"/>
                </a:rPr>
                <a:t>TikTok views</a:t>
              </a:r>
              <a:endParaRPr lang="en-US" dirty="0"/>
            </a:p>
          </p:txBody>
        </p:sp>
      </p:grpSp>
      <p:sp>
        <p:nvSpPr>
          <p:cNvPr id="6" name="TextBox 5">
            <a:extLst>
              <a:ext uri="{FF2B5EF4-FFF2-40B4-BE49-F238E27FC236}">
                <a16:creationId xmlns:a16="http://schemas.microsoft.com/office/drawing/2014/main" id="{72E2850B-77A9-351F-30C4-8A8ACBE3D2AD}"/>
              </a:ext>
            </a:extLst>
          </p:cNvPr>
          <p:cNvSpPr txBox="1"/>
          <p:nvPr/>
        </p:nvSpPr>
        <p:spPr>
          <a:xfrm>
            <a:off x="528941" y="5902514"/>
            <a:ext cx="8109856"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800">
                <a:solidFill>
                  <a:srgbClr val="007394"/>
                </a:solidFill>
                <a:latin typeface="Montserrat"/>
              </a:rPr>
              <a:t>Source: </a:t>
            </a:r>
            <a:r>
              <a:rPr lang="en-US" sz="800">
                <a:solidFill>
                  <a:srgbClr val="043847"/>
                </a:solidFill>
                <a:latin typeface="Montserrat"/>
                <a:ea typeface="+mn-lt"/>
                <a:cs typeface="+mn-lt"/>
                <a:hlinkClick r:id="rId4"/>
              </a:rPr>
              <a:t>How many hiring managers are approaching their Gen Z problem — and why it's a big risk- The Business Journals</a:t>
            </a:r>
            <a:endParaRPr lang="en-US" sz="800">
              <a:solidFill>
                <a:srgbClr val="043847"/>
              </a:solidFill>
              <a:latin typeface="Montserrat"/>
              <a:ea typeface="+mn-lt"/>
              <a:cs typeface="+mn-lt"/>
            </a:endParaRPr>
          </a:p>
          <a:p>
            <a:endParaRPr lang="en-US" sz="975">
              <a:solidFill>
                <a:srgbClr val="222222"/>
              </a:solidFill>
              <a:cs typeface="Calibri"/>
            </a:endParaRPr>
          </a:p>
        </p:txBody>
      </p:sp>
      <p:sp>
        <p:nvSpPr>
          <p:cNvPr id="12" name="TextBox 11">
            <a:extLst>
              <a:ext uri="{FF2B5EF4-FFF2-40B4-BE49-F238E27FC236}">
                <a16:creationId xmlns:a16="http://schemas.microsoft.com/office/drawing/2014/main" id="{7FF32631-14C4-04CF-1487-D550F1A82F7B}"/>
              </a:ext>
            </a:extLst>
          </p:cNvPr>
          <p:cNvSpPr txBox="1"/>
          <p:nvPr/>
        </p:nvSpPr>
        <p:spPr>
          <a:xfrm>
            <a:off x="1397075" y="5120236"/>
            <a:ext cx="634985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b="1" u="sng" dirty="0">
                <a:solidFill>
                  <a:srgbClr val="007394"/>
                </a:solidFill>
                <a:latin typeface="Montserrat"/>
                <a:cs typeface="Calibri"/>
              </a:rPr>
              <a:t>30%</a:t>
            </a:r>
            <a:r>
              <a:rPr lang="en-US" sz="1600" dirty="0">
                <a:solidFill>
                  <a:srgbClr val="007394"/>
                </a:solidFill>
                <a:latin typeface="Montserrat"/>
                <a:cs typeface="Calibri"/>
              </a:rPr>
              <a:t> </a:t>
            </a:r>
            <a:r>
              <a:rPr lang="en-US" sz="1200" dirty="0">
                <a:solidFill>
                  <a:srgbClr val="043847"/>
                </a:solidFill>
                <a:latin typeface="Montserrat"/>
                <a:cs typeface="Calibri"/>
              </a:rPr>
              <a:t>of people between 25 to 34 said they're doing the bare minimum at work.</a:t>
            </a:r>
          </a:p>
        </p:txBody>
      </p:sp>
      <p:grpSp>
        <p:nvGrpSpPr>
          <p:cNvPr id="9" name="Group 8">
            <a:extLst>
              <a:ext uri="{FF2B5EF4-FFF2-40B4-BE49-F238E27FC236}">
                <a16:creationId xmlns:a16="http://schemas.microsoft.com/office/drawing/2014/main" id="{10C10748-720F-C726-CA74-282670DA024A}"/>
              </a:ext>
            </a:extLst>
          </p:cNvPr>
          <p:cNvGrpSpPr/>
          <p:nvPr/>
        </p:nvGrpSpPr>
        <p:grpSpPr>
          <a:xfrm>
            <a:off x="4873120" y="2165717"/>
            <a:ext cx="3908170" cy="2361811"/>
            <a:chOff x="4873120" y="2165717"/>
            <a:chExt cx="3908170" cy="2361811"/>
          </a:xfrm>
        </p:grpSpPr>
        <p:sp>
          <p:nvSpPr>
            <p:cNvPr id="8" name="TextBox 7">
              <a:extLst>
                <a:ext uri="{FF2B5EF4-FFF2-40B4-BE49-F238E27FC236}">
                  <a16:creationId xmlns:a16="http://schemas.microsoft.com/office/drawing/2014/main" id="{12745ED4-3CE9-1363-5EDA-6B94686640AA}"/>
                </a:ext>
              </a:extLst>
            </p:cNvPr>
            <p:cNvSpPr txBox="1"/>
            <p:nvPr/>
          </p:nvSpPr>
          <p:spPr>
            <a:xfrm>
              <a:off x="5824482" y="2165717"/>
              <a:ext cx="2005445" cy="99257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6000" b="1" dirty="0">
                  <a:solidFill>
                    <a:srgbClr val="007394"/>
                  </a:solidFill>
                  <a:latin typeface="Montserrat"/>
                  <a:cs typeface="Calibri"/>
                </a:rPr>
                <a:t>31%</a:t>
              </a:r>
            </a:p>
          </p:txBody>
        </p:sp>
        <p:sp>
          <p:nvSpPr>
            <p:cNvPr id="20" name="TextBox 19">
              <a:extLst>
                <a:ext uri="{FF2B5EF4-FFF2-40B4-BE49-F238E27FC236}">
                  <a16:creationId xmlns:a16="http://schemas.microsoft.com/office/drawing/2014/main" id="{68E11BCB-17A8-B08C-96ED-814C5DB02064}"/>
                </a:ext>
              </a:extLst>
            </p:cNvPr>
            <p:cNvSpPr txBox="1"/>
            <p:nvPr/>
          </p:nvSpPr>
          <p:spPr>
            <a:xfrm>
              <a:off x="4991897" y="3375541"/>
              <a:ext cx="3670617" cy="115198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150000"/>
                </a:lnSpc>
              </a:pPr>
              <a:r>
                <a:rPr lang="en-US" sz="1200" dirty="0">
                  <a:solidFill>
                    <a:srgbClr val="043847"/>
                  </a:solidFill>
                  <a:latin typeface="Montserrat"/>
                  <a:ea typeface="+mn-lt"/>
                  <a:cs typeface="+mn-lt"/>
                </a:rPr>
                <a:t>Preferring older workers instead, citing reasons such as high salary demands (42%), entitlement (41%), and lack of communication skills (39%)</a:t>
              </a:r>
              <a:endParaRPr lang="en-US" sz="1200" dirty="0">
                <a:solidFill>
                  <a:srgbClr val="043847"/>
                </a:solidFill>
                <a:latin typeface="Montserrat"/>
                <a:cs typeface="Calibri"/>
              </a:endParaRPr>
            </a:p>
          </p:txBody>
        </p:sp>
        <p:sp>
          <p:nvSpPr>
            <p:cNvPr id="14" name="TextBox 13">
              <a:extLst>
                <a:ext uri="{FF2B5EF4-FFF2-40B4-BE49-F238E27FC236}">
                  <a16:creationId xmlns:a16="http://schemas.microsoft.com/office/drawing/2014/main" id="{44DA1651-1C12-72E4-F749-B29803673E04}"/>
                </a:ext>
              </a:extLst>
            </p:cNvPr>
            <p:cNvSpPr txBox="1"/>
            <p:nvPr/>
          </p:nvSpPr>
          <p:spPr>
            <a:xfrm>
              <a:off x="4873120" y="3017979"/>
              <a:ext cx="3908170"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b="1" dirty="0">
                  <a:solidFill>
                    <a:srgbClr val="007394"/>
                  </a:solidFill>
                  <a:latin typeface="Montserrat"/>
                  <a:ea typeface="+mn-lt"/>
                  <a:cs typeface="+mn-lt"/>
                </a:rPr>
                <a:t>Of hiring managers prefer not to hire Gen Z </a:t>
              </a:r>
              <a:endParaRPr lang="en-US" dirty="0">
                <a:solidFill>
                  <a:srgbClr val="000000"/>
                </a:solidFill>
                <a:latin typeface="Calibri"/>
                <a:cs typeface="Calibri"/>
              </a:endParaRPr>
            </a:p>
          </p:txBody>
        </p:sp>
      </p:grpSp>
      <p:sp>
        <p:nvSpPr>
          <p:cNvPr id="4" name="Slide Number Placeholder 3">
            <a:extLst>
              <a:ext uri="{FF2B5EF4-FFF2-40B4-BE49-F238E27FC236}">
                <a16:creationId xmlns:a16="http://schemas.microsoft.com/office/drawing/2014/main" id="{9CF177B4-AEE0-28C4-13B6-0F672AA59BEF}"/>
              </a:ext>
            </a:extLst>
          </p:cNvPr>
          <p:cNvSpPr>
            <a:spLocks noGrp="1"/>
          </p:cNvSpPr>
          <p:nvPr>
            <p:ph type="sldNum" sz="quarter" idx="12"/>
          </p:nvPr>
        </p:nvSpPr>
        <p:spPr/>
        <p:txBody>
          <a:bodyPr/>
          <a:lstStyle/>
          <a:p>
            <a:fld id="{B6F15528-21DE-4FAA-801E-634DDDAF4B2B}" type="slidenum">
              <a:rPr lang="en-US" smtClean="0"/>
              <a:pPr/>
              <a:t>8</a:t>
            </a:fld>
            <a:endParaRPr lang="en-US"/>
          </a:p>
        </p:txBody>
      </p:sp>
      <p:sp>
        <p:nvSpPr>
          <p:cNvPr id="5" name="TextBox 10">
            <a:extLst>
              <a:ext uri="{FF2B5EF4-FFF2-40B4-BE49-F238E27FC236}">
                <a16:creationId xmlns:a16="http://schemas.microsoft.com/office/drawing/2014/main" id="{D805510D-A055-729D-6A30-0C101784FB35}"/>
              </a:ext>
            </a:extLst>
          </p:cNvPr>
          <p:cNvSpPr txBox="1"/>
          <p:nvPr/>
        </p:nvSpPr>
        <p:spPr>
          <a:xfrm>
            <a:off x="-882" y="6310914"/>
            <a:ext cx="4144167" cy="166712"/>
          </a:xfrm>
          <a:prstGeom prst="rect">
            <a:avLst/>
          </a:prstGeom>
        </p:spPr>
        <p:txBody>
          <a:bodyPr wrap="square" lIns="0" tIns="0" rIns="0" bIns="0" rtlCol="0" anchor="t">
            <a:spAutoFit/>
          </a:bodyPr>
          <a:lstStyle/>
          <a:p>
            <a:pPr algn="ctr">
              <a:lnSpc>
                <a:spcPts val="1260"/>
              </a:lnSpc>
            </a:pPr>
            <a:r>
              <a:rPr lang="en-US" sz="1100">
                <a:solidFill>
                  <a:srgbClr val="043847"/>
                </a:solidFill>
                <a:latin typeface="Montserrat"/>
              </a:rPr>
              <a:t>© 2024 WORKBETTERNOW. All Rights Reserved.  ​</a:t>
            </a:r>
          </a:p>
        </p:txBody>
      </p:sp>
      <p:sp>
        <p:nvSpPr>
          <p:cNvPr id="2" name="Slide Number Placeholder 7">
            <a:extLst>
              <a:ext uri="{FF2B5EF4-FFF2-40B4-BE49-F238E27FC236}">
                <a16:creationId xmlns:a16="http://schemas.microsoft.com/office/drawing/2014/main" id="{14EE78B5-F827-77E8-38EB-027010AF8DE9}"/>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rgbClr val="043847"/>
                </a:solidFill>
                <a:latin typeface="Montserrat" panose="00000500000000000000" pitchFamily="2" charset="0"/>
              </a:rPr>
              <a:pPr algn="r"/>
              <a:t>8</a:t>
            </a:fld>
            <a:endParaRPr lang="en-US" sz="900">
              <a:solidFill>
                <a:srgbClr val="043847"/>
              </a:solidFill>
              <a:latin typeface="Montserrat" panose="00000500000000000000" pitchFamily="2" charset="0"/>
              <a:cs typeface="Calibri"/>
            </a:endParaRPr>
          </a:p>
        </p:txBody>
      </p:sp>
    </p:spTree>
    <p:extLst>
      <p:ext uri="{BB962C8B-B14F-4D97-AF65-F5344CB8AC3E}">
        <p14:creationId xmlns:p14="http://schemas.microsoft.com/office/powerpoint/2010/main" val="26181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AB0CEF-07C2-5092-E550-CBA566238405}"/>
              </a:ext>
            </a:extLst>
          </p:cNvPr>
          <p:cNvSpPr txBox="1"/>
          <p:nvPr/>
        </p:nvSpPr>
        <p:spPr>
          <a:xfrm>
            <a:off x="264413" y="5740569"/>
            <a:ext cx="5479655" cy="34624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750">
                <a:solidFill>
                  <a:schemeClr val="bg1"/>
                </a:solidFill>
                <a:latin typeface="Montserrat"/>
              </a:rPr>
              <a:t>Source: Small Business Statistics 2023 https://www.forbes.com/advisor/business/small-business-statistics/</a:t>
            </a:r>
            <a:endParaRPr lang="en-US" sz="750">
              <a:solidFill>
                <a:schemeClr val="bg1"/>
              </a:solidFill>
              <a:cs typeface="Calibri"/>
            </a:endParaRPr>
          </a:p>
          <a:p>
            <a:pPr algn="ctr"/>
            <a:br>
              <a:rPr lang="en-US" sz="600"/>
            </a:br>
            <a:endParaRPr lang="en-US" sz="600"/>
          </a:p>
        </p:txBody>
      </p:sp>
      <p:sp>
        <p:nvSpPr>
          <p:cNvPr id="8" name="TextBox 10">
            <a:extLst>
              <a:ext uri="{FF2B5EF4-FFF2-40B4-BE49-F238E27FC236}">
                <a16:creationId xmlns:a16="http://schemas.microsoft.com/office/drawing/2014/main" id="{CCBC67DD-1E78-170C-D806-0D7AC941482F}"/>
              </a:ext>
            </a:extLst>
          </p:cNvPr>
          <p:cNvSpPr txBox="1"/>
          <p:nvPr/>
        </p:nvSpPr>
        <p:spPr>
          <a:xfrm>
            <a:off x="476875" y="6088190"/>
            <a:ext cx="3431103" cy="158313"/>
          </a:xfrm>
          <a:prstGeom prst="rect">
            <a:avLst/>
          </a:prstGeom>
        </p:spPr>
        <p:txBody>
          <a:bodyPr wrap="square" lIns="0" tIns="0" rIns="0" bIns="0" rtlCol="0" anchor="t">
            <a:spAutoFit/>
          </a:bodyPr>
          <a:lstStyle/>
          <a:p>
            <a:pPr>
              <a:lnSpc>
                <a:spcPts val="1260"/>
              </a:lnSpc>
            </a:pPr>
            <a:r>
              <a:rPr lang="en-US" sz="1050">
                <a:solidFill>
                  <a:schemeClr val="bg1"/>
                </a:solidFill>
                <a:latin typeface="Montserrat"/>
              </a:rPr>
              <a:t>© 2024 WORKBETTERNOW. All Rights Reserved.  ​</a:t>
            </a:r>
          </a:p>
        </p:txBody>
      </p:sp>
      <p:grpSp>
        <p:nvGrpSpPr>
          <p:cNvPr id="16" name="Group 13">
            <a:extLst>
              <a:ext uri="{FF2B5EF4-FFF2-40B4-BE49-F238E27FC236}">
                <a16:creationId xmlns:a16="http://schemas.microsoft.com/office/drawing/2014/main" id="{23130BFD-1102-E6BE-82F1-9499D1C2E6C0}"/>
              </a:ext>
            </a:extLst>
          </p:cNvPr>
          <p:cNvGrpSpPr/>
          <p:nvPr/>
        </p:nvGrpSpPr>
        <p:grpSpPr>
          <a:xfrm>
            <a:off x="-82989" y="461319"/>
            <a:ext cx="166008" cy="1097312"/>
            <a:chOff x="0" y="0"/>
            <a:chExt cx="293277" cy="1421492"/>
          </a:xfrm>
        </p:grpSpPr>
        <p:sp>
          <p:nvSpPr>
            <p:cNvPr id="15" name="Freeform 14">
              <a:extLst>
                <a:ext uri="{FF2B5EF4-FFF2-40B4-BE49-F238E27FC236}">
                  <a16:creationId xmlns:a16="http://schemas.microsoft.com/office/drawing/2014/main" id="{2222B2D9-87F7-9EF8-9F9F-F71C68659801}"/>
                </a:ext>
              </a:extLst>
            </p:cNvPr>
            <p:cNvSpPr/>
            <p:nvPr/>
          </p:nvSpPr>
          <p:spPr>
            <a:xfrm>
              <a:off x="0" y="0"/>
              <a:ext cx="293277" cy="1421492"/>
            </a:xfrm>
            <a:custGeom>
              <a:avLst/>
              <a:gdLst/>
              <a:ahLst/>
              <a:cxnLst/>
              <a:rect l="l" t="t" r="r" b="b"/>
              <a:pathLst>
                <a:path w="293277" h="1421492">
                  <a:moveTo>
                    <a:pt x="0" y="0"/>
                  </a:moveTo>
                  <a:lnTo>
                    <a:pt x="293277" y="0"/>
                  </a:lnTo>
                  <a:lnTo>
                    <a:pt x="293277" y="1421492"/>
                  </a:lnTo>
                  <a:lnTo>
                    <a:pt x="0" y="1421492"/>
                  </a:lnTo>
                  <a:close/>
                </a:path>
              </a:pathLst>
            </a:custGeom>
            <a:solidFill>
              <a:srgbClr val="00CCA7"/>
            </a:solidFill>
          </p:spPr>
          <p:txBody>
            <a:bodyPr/>
            <a:lstStyle/>
            <a:p>
              <a:endParaRPr lang="en-US" sz="600"/>
            </a:p>
          </p:txBody>
        </p:sp>
      </p:grpSp>
      <p:grpSp>
        <p:nvGrpSpPr>
          <p:cNvPr id="9" name="Group 8">
            <a:extLst>
              <a:ext uri="{FF2B5EF4-FFF2-40B4-BE49-F238E27FC236}">
                <a16:creationId xmlns:a16="http://schemas.microsoft.com/office/drawing/2014/main" id="{F125E798-90BC-499F-CC47-07FAF41C1F83}"/>
              </a:ext>
            </a:extLst>
          </p:cNvPr>
          <p:cNvGrpSpPr/>
          <p:nvPr/>
        </p:nvGrpSpPr>
        <p:grpSpPr>
          <a:xfrm>
            <a:off x="3503598" y="2877540"/>
            <a:ext cx="2311610" cy="1766185"/>
            <a:chOff x="3461265" y="2710417"/>
            <a:chExt cx="2311610" cy="1766185"/>
          </a:xfrm>
        </p:grpSpPr>
        <p:sp>
          <p:nvSpPr>
            <p:cNvPr id="4" name="Rectangle: Rounded Corners 3">
              <a:extLst>
                <a:ext uri="{FF2B5EF4-FFF2-40B4-BE49-F238E27FC236}">
                  <a16:creationId xmlns:a16="http://schemas.microsoft.com/office/drawing/2014/main" id="{69D4FC4B-7991-C560-FAE8-C2A3BF6899F2}"/>
                </a:ext>
              </a:extLst>
            </p:cNvPr>
            <p:cNvSpPr/>
            <p:nvPr/>
          </p:nvSpPr>
          <p:spPr>
            <a:xfrm>
              <a:off x="3756161" y="2710417"/>
              <a:ext cx="1484338" cy="910623"/>
            </a:xfrm>
            <a:prstGeom prst="roundRect">
              <a:avLst/>
            </a:prstGeom>
            <a:solidFill>
              <a:srgbClr val="88DD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600">
                <a:solidFill>
                  <a:srgbClr val="AFECFA"/>
                </a:solidFill>
                <a:cs typeface="Calibri"/>
              </a:endParaRPr>
            </a:p>
          </p:txBody>
        </p:sp>
        <p:sp>
          <p:nvSpPr>
            <p:cNvPr id="26" name="TextBox 6">
              <a:extLst>
                <a:ext uri="{FF2B5EF4-FFF2-40B4-BE49-F238E27FC236}">
                  <a16:creationId xmlns:a16="http://schemas.microsoft.com/office/drawing/2014/main" id="{4BC0FB85-A887-941C-2CE7-FA0DCC8C0CD5}"/>
                </a:ext>
              </a:extLst>
            </p:cNvPr>
            <p:cNvSpPr txBox="1"/>
            <p:nvPr/>
          </p:nvSpPr>
          <p:spPr>
            <a:xfrm>
              <a:off x="3461265" y="3870667"/>
              <a:ext cx="2311610" cy="605935"/>
            </a:xfrm>
            <a:prstGeom prst="rect">
              <a:avLst/>
            </a:prstGeom>
          </p:spPr>
          <p:txBody>
            <a:bodyPr wrap="square" lIns="0" tIns="0" rIns="0" bIns="0" rtlCol="0" anchor="t">
              <a:spAutoFit/>
            </a:bodyPr>
            <a:lstStyle/>
            <a:p>
              <a:pPr algn="ctr">
                <a:lnSpc>
                  <a:spcPts val="1607"/>
                </a:lnSpc>
                <a:spcBef>
                  <a:spcPct val="0"/>
                </a:spcBef>
              </a:pPr>
              <a:r>
                <a:rPr lang="en-US" sz="1350">
                  <a:solidFill>
                    <a:schemeClr val="bg1"/>
                  </a:solidFill>
                  <a:latin typeface="Montserrat"/>
                  <a:ea typeface="+mn-lt"/>
                  <a:cs typeface="+mn-lt"/>
                </a:rPr>
                <a:t>find it harder to recruit employees now compared to five years ago</a:t>
              </a:r>
            </a:p>
          </p:txBody>
        </p:sp>
        <p:sp>
          <p:nvSpPr>
            <p:cNvPr id="27" name="TextBox 4">
              <a:extLst>
                <a:ext uri="{FF2B5EF4-FFF2-40B4-BE49-F238E27FC236}">
                  <a16:creationId xmlns:a16="http://schemas.microsoft.com/office/drawing/2014/main" id="{C40A0DCD-978C-8AF3-1596-FE883F781BB9}"/>
                </a:ext>
              </a:extLst>
            </p:cNvPr>
            <p:cNvSpPr txBox="1"/>
            <p:nvPr/>
          </p:nvSpPr>
          <p:spPr>
            <a:xfrm>
              <a:off x="4052316" y="2963117"/>
              <a:ext cx="1033137" cy="461665"/>
            </a:xfrm>
            <a:prstGeom prst="rect">
              <a:avLst/>
            </a:prstGeom>
          </p:spPr>
          <p:txBody>
            <a:bodyPr wrap="square" lIns="0" tIns="0" rIns="0" bIns="0" rtlCol="0" anchor="t">
              <a:spAutoFit/>
            </a:bodyPr>
            <a:lstStyle/>
            <a:p>
              <a:pPr algn="ctr">
                <a:lnSpc>
                  <a:spcPts val="3570"/>
                </a:lnSpc>
              </a:pPr>
              <a:r>
                <a:rPr lang="en-US" sz="3300" b="1" dirty="0">
                  <a:solidFill>
                    <a:srgbClr val="007394"/>
                  </a:solidFill>
                  <a:latin typeface="Montserrat" pitchFamily="2" charset="0"/>
                </a:rPr>
                <a:t>35%</a:t>
              </a:r>
              <a:endParaRPr lang="en-US" sz="600" b="1" dirty="0">
                <a:solidFill>
                  <a:srgbClr val="007394"/>
                </a:solidFill>
                <a:latin typeface="Montserrat" pitchFamily="2" charset="0"/>
                <a:cs typeface="Calibri"/>
              </a:endParaRPr>
            </a:p>
          </p:txBody>
        </p:sp>
      </p:grpSp>
      <p:grpSp>
        <p:nvGrpSpPr>
          <p:cNvPr id="11" name="Group 10">
            <a:extLst>
              <a:ext uri="{FF2B5EF4-FFF2-40B4-BE49-F238E27FC236}">
                <a16:creationId xmlns:a16="http://schemas.microsoft.com/office/drawing/2014/main" id="{E930BE22-A308-0710-F632-AC194459E755}"/>
              </a:ext>
            </a:extLst>
          </p:cNvPr>
          <p:cNvGrpSpPr/>
          <p:nvPr/>
        </p:nvGrpSpPr>
        <p:grpSpPr>
          <a:xfrm>
            <a:off x="6306838" y="2892628"/>
            <a:ext cx="2345877" cy="1748243"/>
            <a:chOff x="6390399" y="2725505"/>
            <a:chExt cx="2345877" cy="1748243"/>
          </a:xfrm>
        </p:grpSpPr>
        <p:sp>
          <p:nvSpPr>
            <p:cNvPr id="7" name="Rectangle: Rounded Corners 6">
              <a:extLst>
                <a:ext uri="{FF2B5EF4-FFF2-40B4-BE49-F238E27FC236}">
                  <a16:creationId xmlns:a16="http://schemas.microsoft.com/office/drawing/2014/main" id="{1FBEB7A5-4CA5-B736-2286-153F0E91B0B4}"/>
                </a:ext>
              </a:extLst>
            </p:cNvPr>
            <p:cNvSpPr/>
            <p:nvPr/>
          </p:nvSpPr>
          <p:spPr>
            <a:xfrm>
              <a:off x="6796876" y="2725505"/>
              <a:ext cx="1484338" cy="910623"/>
            </a:xfrm>
            <a:prstGeom prst="roundRect">
              <a:avLst/>
            </a:prstGeom>
            <a:solidFill>
              <a:srgbClr val="88DD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600">
                <a:solidFill>
                  <a:srgbClr val="AFECFA"/>
                </a:solidFill>
                <a:cs typeface="Calibri"/>
              </a:endParaRPr>
            </a:p>
          </p:txBody>
        </p:sp>
        <p:sp>
          <p:nvSpPr>
            <p:cNvPr id="31" name="TextBox 4">
              <a:extLst>
                <a:ext uri="{FF2B5EF4-FFF2-40B4-BE49-F238E27FC236}">
                  <a16:creationId xmlns:a16="http://schemas.microsoft.com/office/drawing/2014/main" id="{4591B254-AF96-258B-DCDF-D4C19D59DA80}"/>
                </a:ext>
              </a:extLst>
            </p:cNvPr>
            <p:cNvSpPr txBox="1"/>
            <p:nvPr/>
          </p:nvSpPr>
          <p:spPr>
            <a:xfrm>
              <a:off x="7040187" y="2947355"/>
              <a:ext cx="997716" cy="463661"/>
            </a:xfrm>
            <a:prstGeom prst="rect">
              <a:avLst/>
            </a:prstGeom>
          </p:spPr>
          <p:txBody>
            <a:bodyPr wrap="square" lIns="0" tIns="0" rIns="0" bIns="0" rtlCol="0" anchor="t">
              <a:spAutoFit/>
            </a:bodyPr>
            <a:lstStyle/>
            <a:p>
              <a:pPr algn="ctr">
                <a:lnSpc>
                  <a:spcPts val="3570"/>
                </a:lnSpc>
              </a:pPr>
              <a:r>
                <a:rPr lang="en-US" sz="3300" b="1" dirty="0">
                  <a:solidFill>
                    <a:srgbClr val="007394"/>
                  </a:solidFill>
                  <a:latin typeface="Montserrat" pitchFamily="2" charset="0"/>
                </a:rPr>
                <a:t>70%</a:t>
              </a:r>
            </a:p>
          </p:txBody>
        </p:sp>
        <p:sp>
          <p:nvSpPr>
            <p:cNvPr id="32" name="TextBox 31">
              <a:extLst>
                <a:ext uri="{FF2B5EF4-FFF2-40B4-BE49-F238E27FC236}">
                  <a16:creationId xmlns:a16="http://schemas.microsoft.com/office/drawing/2014/main" id="{AC21CBD4-AD3D-403C-8E2D-00B252AE988D}"/>
                </a:ext>
              </a:extLst>
            </p:cNvPr>
            <p:cNvSpPr txBox="1"/>
            <p:nvPr/>
          </p:nvSpPr>
          <p:spPr>
            <a:xfrm>
              <a:off x="6390399" y="3801439"/>
              <a:ext cx="2345877" cy="67230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r>
                <a:rPr lang="en-US" sz="1350">
                  <a:solidFill>
                    <a:schemeClr val="bg1"/>
                  </a:solidFill>
                  <a:latin typeface="Montserrat"/>
                  <a:ea typeface="+mn-lt"/>
                  <a:cs typeface="+mn-lt"/>
                </a:rPr>
                <a:t>of small business spending is attributed to labor</a:t>
              </a:r>
            </a:p>
          </p:txBody>
        </p:sp>
      </p:grpSp>
      <p:grpSp>
        <p:nvGrpSpPr>
          <p:cNvPr id="2" name="Group 1">
            <a:extLst>
              <a:ext uri="{FF2B5EF4-FFF2-40B4-BE49-F238E27FC236}">
                <a16:creationId xmlns:a16="http://schemas.microsoft.com/office/drawing/2014/main" id="{7DEF1710-B485-407E-3BCA-E484BA7CAEB2}"/>
              </a:ext>
            </a:extLst>
          </p:cNvPr>
          <p:cNvGrpSpPr/>
          <p:nvPr/>
        </p:nvGrpSpPr>
        <p:grpSpPr>
          <a:xfrm>
            <a:off x="539219" y="2889028"/>
            <a:ext cx="2403064" cy="1696260"/>
            <a:chOff x="539219" y="2721905"/>
            <a:chExt cx="2403064" cy="1696260"/>
          </a:xfrm>
        </p:grpSpPr>
        <p:sp>
          <p:nvSpPr>
            <p:cNvPr id="22" name="TextBox 7">
              <a:extLst>
                <a:ext uri="{FF2B5EF4-FFF2-40B4-BE49-F238E27FC236}">
                  <a16:creationId xmlns:a16="http://schemas.microsoft.com/office/drawing/2014/main" id="{12BD3D10-63FF-E1E7-7B02-91E7F698CEB5}"/>
                </a:ext>
              </a:extLst>
            </p:cNvPr>
            <p:cNvSpPr txBox="1"/>
            <p:nvPr/>
          </p:nvSpPr>
          <p:spPr>
            <a:xfrm>
              <a:off x="539219" y="3597427"/>
              <a:ext cx="2403064" cy="820738"/>
            </a:xfrm>
            <a:prstGeom prst="rect">
              <a:avLst/>
            </a:prstGeom>
          </p:spPr>
          <p:txBody>
            <a:bodyPr wrap="square" lIns="0" tIns="0" rIns="0" bIns="0" rtlCol="0" anchor="t">
              <a:spAutoFit/>
            </a:bodyPr>
            <a:lstStyle/>
            <a:p>
              <a:pPr algn="ctr">
                <a:lnSpc>
                  <a:spcPts val="1607"/>
                </a:lnSpc>
                <a:spcBef>
                  <a:spcPct val="0"/>
                </a:spcBef>
              </a:pPr>
              <a:br>
                <a:rPr lang="en-US" sz="600" dirty="0"/>
              </a:br>
              <a:r>
                <a:rPr lang="en-US" sz="1350" dirty="0">
                  <a:solidFill>
                    <a:schemeClr val="bg1"/>
                  </a:solidFill>
                  <a:latin typeface="Montserrat"/>
                  <a:ea typeface="+mn-lt"/>
                  <a:cs typeface="+mn-lt"/>
                </a:rPr>
                <a:t>of small businesses face their greatest challenge in finding great talent</a:t>
              </a:r>
              <a:endParaRPr lang="en-US" sz="1125" dirty="0">
                <a:solidFill>
                  <a:schemeClr val="bg1"/>
                </a:solidFill>
                <a:latin typeface="Montserrat"/>
                <a:ea typeface="+mn-lt"/>
                <a:cs typeface="+mn-lt"/>
              </a:endParaRPr>
            </a:p>
          </p:txBody>
        </p:sp>
        <p:sp>
          <p:nvSpPr>
            <p:cNvPr id="30" name="Rectangle: Rounded Corners 29">
              <a:extLst>
                <a:ext uri="{FF2B5EF4-FFF2-40B4-BE49-F238E27FC236}">
                  <a16:creationId xmlns:a16="http://schemas.microsoft.com/office/drawing/2014/main" id="{DC64EC8D-E809-FE06-9E7C-4FB241185EF7}"/>
                </a:ext>
              </a:extLst>
            </p:cNvPr>
            <p:cNvSpPr/>
            <p:nvPr/>
          </p:nvSpPr>
          <p:spPr>
            <a:xfrm>
              <a:off x="911757" y="2721905"/>
              <a:ext cx="1490302" cy="914562"/>
            </a:xfrm>
            <a:prstGeom prst="roundRect">
              <a:avLst/>
            </a:prstGeom>
            <a:solidFill>
              <a:srgbClr val="88DD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600">
                <a:solidFill>
                  <a:srgbClr val="AFECFA"/>
                </a:solidFill>
                <a:cs typeface="Calibri"/>
              </a:endParaRPr>
            </a:p>
          </p:txBody>
        </p:sp>
        <p:sp>
          <p:nvSpPr>
            <p:cNvPr id="36" name="TextBox 4">
              <a:extLst>
                <a:ext uri="{FF2B5EF4-FFF2-40B4-BE49-F238E27FC236}">
                  <a16:creationId xmlns:a16="http://schemas.microsoft.com/office/drawing/2014/main" id="{818CE360-F702-E696-8F14-3D4E0FEAF80B}"/>
                </a:ext>
              </a:extLst>
            </p:cNvPr>
            <p:cNvSpPr txBox="1"/>
            <p:nvPr/>
          </p:nvSpPr>
          <p:spPr>
            <a:xfrm>
              <a:off x="1164213" y="2988630"/>
              <a:ext cx="1033137" cy="46166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570"/>
                </a:lnSpc>
              </a:pPr>
              <a:r>
                <a:rPr lang="en-US" sz="3300" b="1" dirty="0">
                  <a:solidFill>
                    <a:srgbClr val="007394"/>
                  </a:solidFill>
                  <a:latin typeface="Montserrat" pitchFamily="2" charset="0"/>
                </a:rPr>
                <a:t>56%</a:t>
              </a:r>
              <a:endParaRPr lang="en-US" sz="600" b="1" dirty="0">
                <a:solidFill>
                  <a:srgbClr val="007394"/>
                </a:solidFill>
                <a:latin typeface="Montserrat" pitchFamily="2" charset="0"/>
                <a:cs typeface="Calibri"/>
              </a:endParaRPr>
            </a:p>
          </p:txBody>
        </p:sp>
      </p:grpSp>
      <p:sp>
        <p:nvSpPr>
          <p:cNvPr id="6" name="Slide Number Placeholder 5">
            <a:extLst>
              <a:ext uri="{FF2B5EF4-FFF2-40B4-BE49-F238E27FC236}">
                <a16:creationId xmlns:a16="http://schemas.microsoft.com/office/drawing/2014/main" id="{0EDD97CE-8302-FE02-2660-C9350455DA47}"/>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17" name="Title 1">
            <a:extLst>
              <a:ext uri="{FF2B5EF4-FFF2-40B4-BE49-F238E27FC236}">
                <a16:creationId xmlns:a16="http://schemas.microsoft.com/office/drawing/2014/main" id="{A61DBB4E-A596-492E-4CFD-4EB3BEE4C19E}"/>
              </a:ext>
            </a:extLst>
          </p:cNvPr>
          <p:cNvSpPr txBox="1">
            <a:spLocks/>
          </p:cNvSpPr>
          <p:nvPr/>
        </p:nvSpPr>
        <p:spPr>
          <a:xfrm>
            <a:off x="540332" y="943723"/>
            <a:ext cx="8373796" cy="3415182"/>
          </a:xfrm>
          <a:prstGeom prst="rect">
            <a:avLst/>
          </a:prstGeom>
        </p:spPr>
        <p:txBody>
          <a:bodyPr lIns="45720" tIns="22860" rIns="45720" bIns="2286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solidFill>
                  <a:schemeClr val="bg1"/>
                </a:solidFill>
                <a:latin typeface="Montserrat"/>
                <a:cs typeface="Calibri"/>
              </a:rPr>
              <a:t>An </a:t>
            </a:r>
            <a:r>
              <a:rPr lang="en-US" sz="3600" b="1">
                <a:solidFill>
                  <a:srgbClr val="88DDFF"/>
                </a:solidFill>
                <a:latin typeface="Montserrat"/>
                <a:cs typeface="Calibri"/>
              </a:rPr>
              <a:t>"uphill battle"</a:t>
            </a:r>
            <a:r>
              <a:rPr lang="en-US" sz="3600" b="1">
                <a:solidFill>
                  <a:schemeClr val="bg1"/>
                </a:solidFill>
                <a:latin typeface="Montserrat"/>
                <a:cs typeface="Calibri"/>
              </a:rPr>
              <a:t> for small and medium-sized businesses</a:t>
            </a:r>
            <a:endParaRPr lang="en-US" sz="3600">
              <a:solidFill>
                <a:schemeClr val="bg1"/>
              </a:solidFill>
              <a:ea typeface="Calibri"/>
              <a:cs typeface="Calibri"/>
            </a:endParaRPr>
          </a:p>
        </p:txBody>
      </p:sp>
      <p:sp>
        <p:nvSpPr>
          <p:cNvPr id="10" name="Slide Number Placeholder 7">
            <a:extLst>
              <a:ext uri="{FF2B5EF4-FFF2-40B4-BE49-F238E27FC236}">
                <a16:creationId xmlns:a16="http://schemas.microsoft.com/office/drawing/2014/main" id="{27A696A5-BA74-65FE-90F7-F756740C2827}"/>
              </a:ext>
            </a:extLst>
          </p:cNvPr>
          <p:cNvSpPr txBox="1">
            <a:spLocks/>
          </p:cNvSpPr>
          <p:nvPr/>
        </p:nvSpPr>
        <p:spPr>
          <a:xfrm>
            <a:off x="7960918" y="6180007"/>
            <a:ext cx="1066800" cy="2434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900" smtClean="0">
                <a:solidFill>
                  <a:schemeClr val="bg1"/>
                </a:solidFill>
                <a:latin typeface="Montserrat" panose="00000500000000000000" pitchFamily="2" charset="0"/>
              </a:rPr>
              <a:pPr algn="r"/>
              <a:t>9</a:t>
            </a:fld>
            <a:endParaRPr lang="en-US" sz="900">
              <a:solidFill>
                <a:schemeClr val="bg1"/>
              </a:solidFill>
              <a:latin typeface="Montserrat" panose="00000500000000000000" pitchFamily="2" charset="0"/>
              <a:cs typeface="Calibri"/>
            </a:endParaRPr>
          </a:p>
        </p:txBody>
      </p:sp>
    </p:spTree>
    <p:extLst>
      <p:ext uri="{BB962C8B-B14F-4D97-AF65-F5344CB8AC3E}">
        <p14:creationId xmlns:p14="http://schemas.microsoft.com/office/powerpoint/2010/main" val="413978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New Atten Bold"/>
        <a:ea typeface=""/>
        <a:cs typeface=""/>
      </a:majorFont>
      <a:minorFont>
        <a:latin typeface="New Atten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resentation Template - wide" id="{2ED0336C-6EA6-4B69-9FDB-D715230BBEAB}" vid="{A39AD74A-3F78-4D31-835F-359C3D31D09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1275ead-28cf-4498-84e1-ae69d1ff6b22" xsi:nil="true"/>
    <lcf76f155ced4ddcb4097134ff3c332f xmlns="bfd81c2a-b810-41fb-a9aa-a80d743db75c">
      <Terms xmlns="http://schemas.microsoft.com/office/infopath/2007/PartnerControls"/>
    </lcf76f155ced4ddcb4097134ff3c332f>
    <SharedWithUsers xmlns="31275ead-28cf-4498-84e1-ae69d1ff6b22">
      <UserInfo>
        <DisplayName>Gabriela  Ortiz</DisplayName>
        <AccountId>30</AccountId>
        <AccountType/>
      </UserInfo>
      <UserInfo>
        <DisplayName>Jessica Arroyo</DisplayName>
        <AccountId>187</AccountId>
        <AccountType/>
      </UserInfo>
      <UserInfo>
        <DisplayName>Sergio Solis</DisplayName>
        <AccountId>153</AccountId>
        <AccountType/>
      </UserInfo>
      <UserInfo>
        <DisplayName>Robert Levin</DisplayName>
        <AccountId>12</AccountId>
        <AccountType/>
      </UserInfo>
      <UserInfo>
        <DisplayName>Marina Lara</DisplayName>
        <AccountId>111</AccountId>
        <AccountType/>
      </UserInfo>
      <UserInfo>
        <DisplayName>Lisa Silva</DisplayName>
        <AccountId>403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5B5EBB2DFF8D4D842EC78EF8A08B7F" ma:contentTypeVersion="15" ma:contentTypeDescription="Create a new document." ma:contentTypeScope="" ma:versionID="7ef8998d195894ab17523e0d612823f4">
  <xsd:schema xmlns:xsd="http://www.w3.org/2001/XMLSchema" xmlns:xs="http://www.w3.org/2001/XMLSchema" xmlns:p="http://schemas.microsoft.com/office/2006/metadata/properties" xmlns:ns2="bfd81c2a-b810-41fb-a9aa-a80d743db75c" xmlns:ns3="31275ead-28cf-4498-84e1-ae69d1ff6b22" targetNamespace="http://schemas.microsoft.com/office/2006/metadata/properties" ma:root="true" ma:fieldsID="43e26b65226d84a1b8a15af2e47f2c90" ns2:_="" ns3:_="">
    <xsd:import namespace="bfd81c2a-b810-41fb-a9aa-a80d743db75c"/>
    <xsd:import namespace="31275ead-28cf-4498-84e1-ae69d1ff6b2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d81c2a-b810-41fb-a9aa-a80d743db7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9813f65-4402-4e87-abdd-101b5626b37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275ead-28cf-4498-84e1-ae69d1ff6b2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ba34261-ef79-47fc-903b-19ae1fb3f7f9}" ma:internalName="TaxCatchAll" ma:showField="CatchAllData" ma:web="31275ead-28cf-4498-84e1-ae69d1ff6b2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42A46B-18F6-4C3E-B35B-25A24A2A87AE}">
  <ds:schemaRefs>
    <ds:schemaRef ds:uri="http://www.w3.org/XML/1998/namespace"/>
    <ds:schemaRef ds:uri="http://schemas.microsoft.com/office/2006/metadata/properties"/>
    <ds:schemaRef ds:uri="http://schemas.openxmlformats.org/package/2006/metadata/core-properties"/>
    <ds:schemaRef ds:uri="http://purl.org/dc/terms/"/>
    <ds:schemaRef ds:uri="bfd81c2a-b810-41fb-a9aa-a80d743db75c"/>
    <ds:schemaRef ds:uri="http://schemas.microsoft.com/office/2006/documentManagement/types"/>
    <ds:schemaRef ds:uri="31275ead-28cf-4498-84e1-ae69d1ff6b22"/>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9D8BE818-B32D-4841-9AE5-E7ED691C4C68}">
  <ds:schemaRefs>
    <ds:schemaRef ds:uri="http://schemas.microsoft.com/sharepoint/v3/contenttype/forms"/>
  </ds:schemaRefs>
</ds:datastoreItem>
</file>

<file path=customXml/itemProps3.xml><?xml version="1.0" encoding="utf-8"?>
<ds:datastoreItem xmlns:ds="http://schemas.openxmlformats.org/officeDocument/2006/customXml" ds:itemID="{C5E27908-F471-43DB-B028-6F4E22920E21}">
  <ds:schemaRefs>
    <ds:schemaRef ds:uri="31275ead-28cf-4498-84e1-ae69d1ff6b22"/>
    <ds:schemaRef ds:uri="bfd81c2a-b810-41fb-a9aa-a80d743db7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41</TotalTime>
  <Words>2582</Words>
  <Application>Microsoft Office PowerPoint</Application>
  <PresentationFormat>On-screen Show (4:3)</PresentationFormat>
  <Paragraphs>320</Paragraphs>
  <Slides>39</Slides>
  <Notes>5</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on Retention</vt:lpstr>
      <vt:lpstr>Attracting Better Talent</vt:lpstr>
      <vt:lpstr>PowerPoint Presentation</vt:lpstr>
      <vt:lpstr>PowerPoint Presentation</vt:lpstr>
      <vt:lpstr>New Sources for Talent</vt:lpstr>
      <vt:lpstr>PowerPoint Presentation</vt:lpstr>
      <vt:lpstr>PowerPoint Presentation</vt:lpstr>
      <vt:lpstr>PowerPoint Presentation</vt:lpstr>
      <vt:lpstr>Best practices to manage remote talent- </vt:lpstr>
      <vt:lpstr>Best practices to manage remote talent-</vt:lpstr>
      <vt:lpstr>Best practices to manage remote talent- </vt:lpstr>
      <vt:lpstr>PowerPoint Presentation</vt:lpstr>
      <vt:lpstr>PowerPoint Presentation</vt:lpstr>
      <vt:lpstr>PowerPoint Presentation</vt:lpstr>
      <vt:lpstr>Where to source from?</vt:lpstr>
      <vt:lpstr>PowerPoint Presentation</vt:lpstr>
      <vt:lpstr>PowerPoint Presentation</vt:lpstr>
      <vt:lpstr>PowerPoint Presentation</vt:lpstr>
      <vt:lpstr>PowerPoint Presentation</vt:lpstr>
      <vt:lpstr>PowerPoint Presentation</vt:lpstr>
      <vt:lpstr>PowerPoint Presentation</vt:lpstr>
      <vt:lpstr>Start with an executive assistant (EA) to help you focus on your Unique Ability™</vt:lpstr>
      <vt:lpstr>Strategic Coach principles on Delegate and Elevate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Levin</dc:creator>
  <cp:lastModifiedBy>Robert Levin</cp:lastModifiedBy>
  <cp:revision>207</cp:revision>
  <dcterms:created xsi:type="dcterms:W3CDTF">2023-07-31T17:36:04Z</dcterms:created>
  <dcterms:modified xsi:type="dcterms:W3CDTF">2024-05-14T20:00:13Z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0x010100865B5EBB2DFF8D4D842EC78EF8A08B7F</vt:lpwstr>
  </property>
  <property fmtid="{D5CDD505-2E9C-101B-9397-08002B2CF9AE}" pid="3" name="MediaServiceImageTags">
    <vt:lpwstr/>
  </property>
</Properties>
</file>